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29"/>
  </p:notesMasterIdLst>
  <p:handoutMasterIdLst>
    <p:handoutMasterId r:id="rId30"/>
  </p:handoutMasterIdLst>
  <p:sldIdLst>
    <p:sldId id="276" r:id="rId2"/>
    <p:sldId id="277" r:id="rId3"/>
    <p:sldId id="278" r:id="rId4"/>
    <p:sldId id="279" r:id="rId5"/>
    <p:sldId id="280" r:id="rId6"/>
    <p:sldId id="281" r:id="rId7"/>
    <p:sldId id="282" r:id="rId8"/>
    <p:sldId id="283" r:id="rId9"/>
    <p:sldId id="285" r:id="rId10"/>
    <p:sldId id="284" r:id="rId11"/>
    <p:sldId id="293" r:id="rId12"/>
    <p:sldId id="294" r:id="rId13"/>
    <p:sldId id="295" r:id="rId14"/>
    <p:sldId id="296" r:id="rId15"/>
    <p:sldId id="297" r:id="rId16"/>
    <p:sldId id="298" r:id="rId17"/>
    <p:sldId id="299" r:id="rId18"/>
    <p:sldId id="301" r:id="rId19"/>
    <p:sldId id="302" r:id="rId20"/>
    <p:sldId id="292" r:id="rId21"/>
    <p:sldId id="287" r:id="rId22"/>
    <p:sldId id="289" r:id="rId23"/>
    <p:sldId id="303" r:id="rId24"/>
    <p:sldId id="304" r:id="rId25"/>
    <p:sldId id="290" r:id="rId26"/>
    <p:sldId id="286" r:id="rId27"/>
    <p:sldId id="291" r:id="rId28"/>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Times New Roman" charset="0"/>
        <a:ea typeface="ＭＳ Ｐゴシック" charset="0"/>
        <a:cs typeface="Arial" charset="0"/>
      </a:defRPr>
    </a:lvl1pPr>
    <a:lvl2pPr marL="457200" algn="l" rtl="0" fontAlgn="base">
      <a:spcBef>
        <a:spcPct val="0"/>
      </a:spcBef>
      <a:spcAft>
        <a:spcPct val="0"/>
      </a:spcAft>
      <a:defRPr kern="1200">
        <a:solidFill>
          <a:schemeClr val="tx1"/>
        </a:solidFill>
        <a:latin typeface="Times New Roman" charset="0"/>
        <a:ea typeface="ＭＳ Ｐゴシック" charset="0"/>
        <a:cs typeface="Arial" charset="0"/>
      </a:defRPr>
    </a:lvl2pPr>
    <a:lvl3pPr marL="914400" algn="l" rtl="0" fontAlgn="base">
      <a:spcBef>
        <a:spcPct val="0"/>
      </a:spcBef>
      <a:spcAft>
        <a:spcPct val="0"/>
      </a:spcAft>
      <a:defRPr kern="1200">
        <a:solidFill>
          <a:schemeClr val="tx1"/>
        </a:solidFill>
        <a:latin typeface="Times New Roman" charset="0"/>
        <a:ea typeface="ＭＳ Ｐゴシック" charset="0"/>
        <a:cs typeface="Arial" charset="0"/>
      </a:defRPr>
    </a:lvl3pPr>
    <a:lvl4pPr marL="1371600" algn="l" rtl="0" fontAlgn="base">
      <a:spcBef>
        <a:spcPct val="0"/>
      </a:spcBef>
      <a:spcAft>
        <a:spcPct val="0"/>
      </a:spcAft>
      <a:defRPr kern="1200">
        <a:solidFill>
          <a:schemeClr val="tx1"/>
        </a:solidFill>
        <a:latin typeface="Times New Roman" charset="0"/>
        <a:ea typeface="ＭＳ Ｐゴシック" charset="0"/>
        <a:cs typeface="Arial" charset="0"/>
      </a:defRPr>
    </a:lvl4pPr>
    <a:lvl5pPr marL="1828800" algn="l" rtl="0" fontAlgn="base">
      <a:spcBef>
        <a:spcPct val="0"/>
      </a:spcBef>
      <a:spcAft>
        <a:spcPct val="0"/>
      </a:spcAft>
      <a:defRPr kern="1200">
        <a:solidFill>
          <a:schemeClr val="tx1"/>
        </a:solidFill>
        <a:latin typeface="Times New Roman" charset="0"/>
        <a:ea typeface="ＭＳ Ｐゴシック" charset="0"/>
        <a:cs typeface="Arial" charset="0"/>
      </a:defRPr>
    </a:lvl5pPr>
    <a:lvl6pPr marL="2286000" algn="l" defTabSz="457200" rtl="0" eaLnBrk="1" latinLnBrk="0" hangingPunct="1">
      <a:defRPr kern="1200">
        <a:solidFill>
          <a:schemeClr val="tx1"/>
        </a:solidFill>
        <a:latin typeface="Times New Roman" charset="0"/>
        <a:ea typeface="ＭＳ Ｐゴシック" charset="0"/>
        <a:cs typeface="Arial" charset="0"/>
      </a:defRPr>
    </a:lvl6pPr>
    <a:lvl7pPr marL="2743200" algn="l" defTabSz="457200" rtl="0" eaLnBrk="1" latinLnBrk="0" hangingPunct="1">
      <a:defRPr kern="1200">
        <a:solidFill>
          <a:schemeClr val="tx1"/>
        </a:solidFill>
        <a:latin typeface="Times New Roman" charset="0"/>
        <a:ea typeface="ＭＳ Ｐゴシック" charset="0"/>
        <a:cs typeface="Arial" charset="0"/>
      </a:defRPr>
    </a:lvl7pPr>
    <a:lvl8pPr marL="3200400" algn="l" defTabSz="457200" rtl="0" eaLnBrk="1" latinLnBrk="0" hangingPunct="1">
      <a:defRPr kern="1200">
        <a:solidFill>
          <a:schemeClr val="tx1"/>
        </a:solidFill>
        <a:latin typeface="Times New Roman" charset="0"/>
        <a:ea typeface="ＭＳ Ｐゴシック" charset="0"/>
        <a:cs typeface="Arial" charset="0"/>
      </a:defRPr>
    </a:lvl8pPr>
    <a:lvl9pPr marL="3657600" algn="l" defTabSz="457200" rtl="0" eaLnBrk="1" latinLnBrk="0" hangingPunct="1">
      <a:defRPr kern="1200">
        <a:solidFill>
          <a:schemeClr val="tx1"/>
        </a:solidFill>
        <a:latin typeface="Times New Roman"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94" autoAdjust="0"/>
  </p:normalViewPr>
  <p:slideViewPr>
    <p:cSldViewPr>
      <p:cViewPr varScale="1">
        <p:scale>
          <a:sx n="103" d="100"/>
          <a:sy n="103" d="100"/>
        </p:scale>
        <p:origin x="-1032"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4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defTabSz="925513" eaLnBrk="1" hangingPunct="1">
              <a:defRPr sz="1200">
                <a:latin typeface="Arial" charset="0"/>
                <a:ea typeface="+mn-ea"/>
                <a:cs typeface="+mn-cs"/>
              </a:defRPr>
            </a:lvl1pPr>
          </a:lstStyle>
          <a:p>
            <a:pPr>
              <a:defRPr/>
            </a:pPr>
            <a:endParaRPr lang="en-US"/>
          </a:p>
        </p:txBody>
      </p:sp>
      <p:sp>
        <p:nvSpPr>
          <p:cNvPr id="33795" name="Rectangle 3"/>
          <p:cNvSpPr>
            <a:spLocks noGrp="1" noChangeArrowheads="1"/>
          </p:cNvSpPr>
          <p:nvPr>
            <p:ph type="dt" sz="quarter" idx="1"/>
          </p:nvPr>
        </p:nvSpPr>
        <p:spPr bwMode="auto">
          <a:xfrm>
            <a:off x="3940175"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charset="0"/>
                <a:ea typeface="+mn-ea"/>
                <a:cs typeface="+mn-cs"/>
              </a:defRPr>
            </a:lvl1pPr>
          </a:lstStyle>
          <a:p>
            <a:pPr>
              <a:defRPr/>
            </a:pPr>
            <a:endParaRPr lang="en-US"/>
          </a:p>
        </p:txBody>
      </p:sp>
      <p:sp>
        <p:nvSpPr>
          <p:cNvPr id="33796" name="Rectangle 4"/>
          <p:cNvSpPr>
            <a:spLocks noGrp="1" noChangeArrowheads="1"/>
          </p:cNvSpPr>
          <p:nvPr>
            <p:ph type="ftr" sz="quarter" idx="2"/>
          </p:nvPr>
        </p:nvSpPr>
        <p:spPr bwMode="auto">
          <a:xfrm>
            <a:off x="0"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defTabSz="925513" eaLnBrk="1" hangingPunct="1">
              <a:defRPr sz="1200">
                <a:latin typeface="Arial" charset="0"/>
                <a:ea typeface="+mn-ea"/>
                <a:cs typeface="+mn-cs"/>
              </a:defRPr>
            </a:lvl1pPr>
          </a:lstStyle>
          <a:p>
            <a:pPr>
              <a:defRPr/>
            </a:pPr>
            <a:endParaRPr lang="en-US"/>
          </a:p>
        </p:txBody>
      </p:sp>
      <p:sp>
        <p:nvSpPr>
          <p:cNvPr id="33797" name="Rectangle 5"/>
          <p:cNvSpPr>
            <a:spLocks noGrp="1" noChangeArrowheads="1"/>
          </p:cNvSpPr>
          <p:nvPr>
            <p:ph type="sldNum" sz="quarter" idx="3"/>
          </p:nvPr>
        </p:nvSpPr>
        <p:spPr bwMode="auto">
          <a:xfrm>
            <a:off x="3940175"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a:defRPr sz="1200">
                <a:latin typeface="Arial" charset="0"/>
              </a:defRPr>
            </a:lvl1pPr>
          </a:lstStyle>
          <a:p>
            <a:fld id="{BBE83EAD-EFCA-6A46-BBD3-BEDA2B1535BC}" type="slidenum">
              <a:rPr lang="en-US"/>
              <a:pPr/>
              <a:t>‹#›</a:t>
            </a:fld>
            <a:endParaRPr lang="en-US"/>
          </a:p>
        </p:txBody>
      </p:sp>
    </p:spTree>
    <p:extLst>
      <p:ext uri="{BB962C8B-B14F-4D97-AF65-F5344CB8AC3E}">
        <p14:creationId xmlns:p14="http://schemas.microsoft.com/office/powerpoint/2010/main" val="3336004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defTabSz="925513" eaLnBrk="1" hangingPunct="1">
              <a:defRPr sz="1200">
                <a:latin typeface="Arial" charset="0"/>
                <a:ea typeface="+mn-ea"/>
                <a:cs typeface="+mn-cs"/>
              </a:defRPr>
            </a:lvl1pPr>
          </a:lstStyle>
          <a:p>
            <a:pPr>
              <a:defRPr/>
            </a:pPr>
            <a:endParaRPr lang="en-US"/>
          </a:p>
        </p:txBody>
      </p:sp>
      <p:sp>
        <p:nvSpPr>
          <p:cNvPr id="28675" name="Rectangle 3"/>
          <p:cNvSpPr>
            <a:spLocks noGrp="1" noChangeArrowheads="1"/>
          </p:cNvSpPr>
          <p:nvPr>
            <p:ph type="dt" idx="1"/>
          </p:nvPr>
        </p:nvSpPr>
        <p:spPr bwMode="auto">
          <a:xfrm>
            <a:off x="3940175"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charset="0"/>
                <a:ea typeface="+mn-ea"/>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7" name="Rectangle 5"/>
          <p:cNvSpPr>
            <a:spLocks noGrp="1" noChangeArrowheads="1"/>
          </p:cNvSpPr>
          <p:nvPr>
            <p:ph type="body" sz="quarter" idx="3"/>
          </p:nvPr>
        </p:nvSpPr>
        <p:spPr bwMode="auto">
          <a:xfrm>
            <a:off x="695325" y="4389438"/>
            <a:ext cx="5564188" cy="4157662"/>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defTabSz="925513" eaLnBrk="1" hangingPunct="1">
              <a:defRPr sz="1200">
                <a:latin typeface="Arial" charset="0"/>
                <a:ea typeface="+mn-ea"/>
                <a:cs typeface="+mn-cs"/>
              </a:defRPr>
            </a:lvl1pPr>
          </a:lstStyle>
          <a:p>
            <a:pPr>
              <a:defRPr/>
            </a:pPr>
            <a:endParaRPr lang="en-US"/>
          </a:p>
        </p:txBody>
      </p:sp>
      <p:sp>
        <p:nvSpPr>
          <p:cNvPr id="28679" name="Rectangle 7"/>
          <p:cNvSpPr>
            <a:spLocks noGrp="1" noChangeArrowheads="1"/>
          </p:cNvSpPr>
          <p:nvPr>
            <p:ph type="sldNum" sz="quarter" idx="5"/>
          </p:nvPr>
        </p:nvSpPr>
        <p:spPr bwMode="auto">
          <a:xfrm>
            <a:off x="3940175"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a:defRPr sz="1200">
                <a:latin typeface="Arial" charset="0"/>
              </a:defRPr>
            </a:lvl1pPr>
          </a:lstStyle>
          <a:p>
            <a:fld id="{55BA1FFB-9C41-994C-AAEA-DC4186130473}" type="slidenum">
              <a:rPr lang="en-US"/>
              <a:pPr/>
              <a:t>‹#›</a:t>
            </a:fld>
            <a:endParaRPr lang="en-US"/>
          </a:p>
        </p:txBody>
      </p:sp>
    </p:spTree>
    <p:extLst>
      <p:ext uri="{BB962C8B-B14F-4D97-AF65-F5344CB8AC3E}">
        <p14:creationId xmlns:p14="http://schemas.microsoft.com/office/powerpoint/2010/main" val="1326735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lvl1pPr defTabSz="925513" eaLnBrk="0" hangingPunct="0">
              <a:defRPr>
                <a:solidFill>
                  <a:schemeClr val="tx1"/>
                </a:solidFill>
                <a:latin typeface="Times New Roman" charset="0"/>
                <a:ea typeface="ＭＳ Ｐゴシック" charset="0"/>
                <a:cs typeface="Arial" charset="0"/>
              </a:defRPr>
            </a:lvl1pPr>
            <a:lvl2pPr marL="742950" indent="-285750" defTabSz="925513" eaLnBrk="0" hangingPunct="0">
              <a:defRPr>
                <a:solidFill>
                  <a:schemeClr val="tx1"/>
                </a:solidFill>
                <a:latin typeface="Times New Roman" charset="0"/>
                <a:ea typeface="Arial" charset="0"/>
                <a:cs typeface="Arial" charset="0"/>
              </a:defRPr>
            </a:lvl2pPr>
            <a:lvl3pPr marL="1143000" indent="-228600" defTabSz="925513" eaLnBrk="0" hangingPunct="0">
              <a:defRPr>
                <a:solidFill>
                  <a:schemeClr val="tx1"/>
                </a:solidFill>
                <a:latin typeface="Times New Roman" charset="0"/>
                <a:ea typeface="Arial" charset="0"/>
                <a:cs typeface="Arial" charset="0"/>
              </a:defRPr>
            </a:lvl3pPr>
            <a:lvl4pPr marL="1600200" indent="-228600" defTabSz="925513" eaLnBrk="0" hangingPunct="0">
              <a:defRPr>
                <a:solidFill>
                  <a:schemeClr val="tx1"/>
                </a:solidFill>
                <a:latin typeface="Times New Roman" charset="0"/>
                <a:ea typeface="Arial" charset="0"/>
                <a:cs typeface="Arial" charset="0"/>
              </a:defRPr>
            </a:lvl4pPr>
            <a:lvl5pPr marL="2057400" indent="-228600" defTabSz="925513" eaLnBrk="0" hangingPunct="0">
              <a:defRPr>
                <a:solidFill>
                  <a:schemeClr val="tx1"/>
                </a:solidFill>
                <a:latin typeface="Times New Roman" charset="0"/>
                <a:ea typeface="Arial" charset="0"/>
                <a:cs typeface="Arial" charset="0"/>
              </a:defRPr>
            </a:lvl5pPr>
            <a:lvl6pPr marL="2514600" indent="-228600" defTabSz="925513"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defTabSz="925513"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defTabSz="925513"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defTabSz="925513"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fld id="{D76B0E6E-451E-DD41-8D70-D29EA4D5EE47}" type="slidenum">
              <a:rPr lang="en-US">
                <a:latin typeface="Arial" charset="0"/>
              </a:rPr>
              <a:pPr eaLnBrk="1" hangingPunct="1"/>
              <a:t>1</a:t>
            </a:fld>
            <a:endParaRPr lang="en-US">
              <a:latin typeface="Arial"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 Transforming Stress Workshop</a:t>
            </a:r>
          </a:p>
        </p:txBody>
      </p:sp>
      <p:sp>
        <p:nvSpPr>
          <p:cNvPr id="399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Leader</a:t>
            </a:r>
            <a:r>
              <a:rPr lang="ja-JP" altLang="en-US">
                <a:latin typeface="Arial" charset="0"/>
              </a:rPr>
              <a:t>’</a:t>
            </a:r>
            <a:r>
              <a:rPr lang="en-US">
                <a:latin typeface="Arial" charset="0"/>
              </a:rPr>
              <a:t>s Notes</a:t>
            </a:r>
          </a:p>
        </p:txBody>
      </p:sp>
      <p:sp>
        <p:nvSpPr>
          <p:cNvPr id="39940"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orte" charset="0"/>
                <a:ea typeface="ＭＳ Ｐゴシック" charset="0"/>
              </a:defRPr>
            </a:lvl1pPr>
            <a:lvl2pPr marL="711226" indent="-273548" eaLnBrk="0" hangingPunct="0">
              <a:defRPr>
                <a:solidFill>
                  <a:schemeClr val="tx1"/>
                </a:solidFill>
                <a:latin typeface="Forte" charset="0"/>
                <a:ea typeface="ＭＳ Ｐゴシック" charset="0"/>
              </a:defRPr>
            </a:lvl2pPr>
            <a:lvl3pPr marL="1094194" indent="-218839" eaLnBrk="0" hangingPunct="0">
              <a:defRPr>
                <a:solidFill>
                  <a:schemeClr val="tx1"/>
                </a:solidFill>
                <a:latin typeface="Forte" charset="0"/>
                <a:ea typeface="ＭＳ Ｐゴシック" charset="0"/>
              </a:defRPr>
            </a:lvl3pPr>
            <a:lvl4pPr marL="1531871" indent="-218839" eaLnBrk="0" hangingPunct="0">
              <a:defRPr>
                <a:solidFill>
                  <a:schemeClr val="tx1"/>
                </a:solidFill>
                <a:latin typeface="Forte" charset="0"/>
                <a:ea typeface="ＭＳ Ｐゴシック" charset="0"/>
              </a:defRPr>
            </a:lvl4pPr>
            <a:lvl5pPr marL="1969549" indent="-218839" eaLnBrk="0" hangingPunct="0">
              <a:defRPr>
                <a:solidFill>
                  <a:schemeClr val="tx1"/>
                </a:solidFill>
                <a:latin typeface="Forte" charset="0"/>
                <a:ea typeface="ＭＳ Ｐゴシック" charset="0"/>
              </a:defRPr>
            </a:lvl5pPr>
            <a:lvl6pPr marL="2407227" indent="-218839" eaLnBrk="0" fontAlgn="base" hangingPunct="0">
              <a:spcBef>
                <a:spcPct val="0"/>
              </a:spcBef>
              <a:spcAft>
                <a:spcPct val="0"/>
              </a:spcAft>
              <a:defRPr>
                <a:solidFill>
                  <a:schemeClr val="tx1"/>
                </a:solidFill>
                <a:latin typeface="Forte" charset="0"/>
                <a:ea typeface="ＭＳ Ｐゴシック" charset="0"/>
              </a:defRPr>
            </a:lvl6pPr>
            <a:lvl7pPr marL="2844904" indent="-218839" eaLnBrk="0" fontAlgn="base" hangingPunct="0">
              <a:spcBef>
                <a:spcPct val="0"/>
              </a:spcBef>
              <a:spcAft>
                <a:spcPct val="0"/>
              </a:spcAft>
              <a:defRPr>
                <a:solidFill>
                  <a:schemeClr val="tx1"/>
                </a:solidFill>
                <a:latin typeface="Forte" charset="0"/>
                <a:ea typeface="ＭＳ Ｐゴシック" charset="0"/>
              </a:defRPr>
            </a:lvl7pPr>
            <a:lvl8pPr marL="3282582" indent="-218839" eaLnBrk="0" fontAlgn="base" hangingPunct="0">
              <a:spcBef>
                <a:spcPct val="0"/>
              </a:spcBef>
              <a:spcAft>
                <a:spcPct val="0"/>
              </a:spcAft>
              <a:defRPr>
                <a:solidFill>
                  <a:schemeClr val="tx1"/>
                </a:solidFill>
                <a:latin typeface="Forte" charset="0"/>
                <a:ea typeface="ＭＳ Ｐゴシック" charset="0"/>
              </a:defRPr>
            </a:lvl8pPr>
            <a:lvl9pPr marL="3720259" indent="-218839"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©2007 HeartMath</a:t>
            </a:r>
          </a:p>
        </p:txBody>
      </p:sp>
      <p:sp>
        <p:nvSpPr>
          <p:cNvPr id="39941" name="Rectangle 5"/>
          <p:cNvSpPr>
            <a:spLocks noGrp="1" noRot="1" noChangeAspect="1" noChangeArrowheads="1" noTextEdit="1"/>
          </p:cNvSpPr>
          <p:nvPr>
            <p:ph type="sldImg"/>
          </p:nvPr>
        </p:nvSpPr>
        <p:spPr>
          <a:ln/>
        </p:spPr>
      </p:sp>
      <p:sp>
        <p:nvSpPr>
          <p:cNvPr id="39942"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a:t>Animated slide</a:t>
            </a:r>
          </a:p>
          <a:p>
            <a:pPr eaLnBrk="1" hangingPunct="1"/>
            <a:r>
              <a:rPr lang="en-US"/>
              <a:t>However, chronic high cortisol:low DHEA can be bad for you. This is prevalent in a variety of clinical conditions. </a:t>
            </a:r>
            <a:r>
              <a:rPr lang="en-US" i="1"/>
              <a:t>Allow a few moments for people to read the slide.</a:t>
            </a:r>
            <a:r>
              <a:rPr lang="en-US"/>
              <a:t> </a:t>
            </a:r>
          </a:p>
          <a:p>
            <a:pPr eaLnBrk="1" hangingPunct="1"/>
            <a:r>
              <a:rPr lang="en-US"/>
              <a:t>We’ve all seen photos of US presidents or corporate executives before and after a few years on the job or a young mother who has had little sleep the first year of her baby’s life. The rate of aging can be extreme. </a:t>
            </a:r>
          </a:p>
          <a:p>
            <a:pPr eaLnBrk="1" hangingPunct="1"/>
            <a:r>
              <a:rPr lang="en-US" i="1"/>
              <a:t>click</a:t>
            </a:r>
            <a:r>
              <a:rPr lang="en-US"/>
              <a:t> Chronic stress=excess cortisol=accelerated aging. Do I have your attention yet?!?!?</a:t>
            </a:r>
          </a:p>
          <a:p>
            <a:pPr eaLnBrk="1" hangingPunct="1"/>
            <a:endParaRPr lang="en-US"/>
          </a:p>
        </p:txBody>
      </p:sp>
      <p:sp>
        <p:nvSpPr>
          <p:cNvPr id="39943" name="Text Box 8"/>
          <p:cNvSpPr txBox="1">
            <a:spLocks noChangeArrowheads="1"/>
          </p:cNvSpPr>
          <p:nvPr/>
        </p:nvSpPr>
        <p:spPr bwMode="auto">
          <a:xfrm>
            <a:off x="5273482" y="1670014"/>
            <a:ext cx="313503" cy="2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23" tIns="43762" rIns="87523" bIns="43762">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000" i="1">
                <a:latin typeface="Arial" charset="0"/>
              </a:rPr>
              <a:t>m</a:t>
            </a:r>
          </a:p>
        </p:txBody>
      </p:sp>
      <p:sp>
        <p:nvSpPr>
          <p:cNvPr id="39944" name="Text Box 9"/>
          <p:cNvSpPr txBox="1">
            <a:spLocks noChangeArrowheads="1"/>
          </p:cNvSpPr>
          <p:nvPr/>
        </p:nvSpPr>
        <p:spPr bwMode="auto">
          <a:xfrm>
            <a:off x="6287729" y="8759545"/>
            <a:ext cx="335064" cy="2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36" tIns="43768" rIns="87536" bIns="43768">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100">
                <a:latin typeface="Arial" charset="0"/>
              </a:rPr>
              <a:t>15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a:t> Transforming Stress Workshop</a:t>
            </a:r>
          </a:p>
        </p:txBody>
      </p:sp>
      <p:sp>
        <p:nvSpPr>
          <p:cNvPr id="7" name="Rectangle 3"/>
          <p:cNvSpPr>
            <a:spLocks noGrp="1" noChangeArrowheads="1"/>
          </p:cNvSpPr>
          <p:nvPr>
            <p:ph type="dt" idx="1"/>
          </p:nvPr>
        </p:nvSpPr>
        <p:spPr>
          <a:ln/>
        </p:spPr>
        <p:txBody>
          <a:bodyPr/>
          <a:lstStyle/>
          <a:p>
            <a:r>
              <a:rPr lang="en-US"/>
              <a:t>Leader’s Notes</a:t>
            </a:r>
          </a:p>
        </p:txBody>
      </p:sp>
      <p:sp>
        <p:nvSpPr>
          <p:cNvPr id="8" name="Rectangle 9"/>
          <p:cNvSpPr>
            <a:spLocks noGrp="1" noChangeArrowheads="1"/>
          </p:cNvSpPr>
          <p:nvPr>
            <p:ph type="sldNum" sz="quarter" idx="5"/>
          </p:nvPr>
        </p:nvSpPr>
        <p:spPr>
          <a:ln/>
        </p:spPr>
        <p:txBody>
          <a:bodyPr/>
          <a:lstStyle/>
          <a:p>
            <a:r>
              <a:rPr lang="en-US"/>
              <a:t>©2007 HeartMath</a:t>
            </a:r>
          </a:p>
        </p:txBody>
      </p:sp>
      <p:sp>
        <p:nvSpPr>
          <p:cNvPr id="337925" name="Rectangle 5"/>
          <p:cNvSpPr>
            <a:spLocks noGrp="1" noRot="1" noChangeAspect="1" noChangeArrowheads="1" noTextEdit="1"/>
          </p:cNvSpPr>
          <p:nvPr>
            <p:ph type="sldImg"/>
          </p:nvPr>
        </p:nvSpPr>
        <p:spPr>
          <a:ln/>
        </p:spPr>
      </p:sp>
      <p:sp>
        <p:nvSpPr>
          <p:cNvPr id="337926" name="Rectangle 6"/>
          <p:cNvSpPr>
            <a:spLocks noGrp="1" noChangeArrowheads="1"/>
          </p:cNvSpPr>
          <p:nvPr>
            <p:ph type="body" idx="1"/>
          </p:nvPr>
        </p:nvSpPr>
        <p:spPr/>
        <p:txBody>
          <a:bodyPr/>
          <a:lstStyle/>
          <a:p>
            <a:r>
              <a:rPr lang="en-US" altLang="en-US"/>
              <a:t>As a society we suffer a number of chronic diseases. Allow a few moments for people to read the slide.</a:t>
            </a:r>
          </a:p>
          <a:p>
            <a:r>
              <a:rPr lang="en-US" altLang="en-US"/>
              <a:t>Why? – one of the reasons is that we run high Cortisol / low DHEA levels.</a:t>
            </a:r>
          </a:p>
          <a:p>
            <a:r>
              <a:rPr lang="en-US" altLang="en-US"/>
              <a:t>Why? - because we were not designed for this complex world.</a:t>
            </a:r>
          </a:p>
          <a:p>
            <a:r>
              <a:rPr lang="en-US" altLang="en-US"/>
              <a:t>We are designed for the prairie, hunting &amp; gathering. We all have Fred’s hardware; we just haven’t gotten a software upgrade!</a:t>
            </a:r>
          </a:p>
          <a:p>
            <a:r>
              <a:rPr lang="en-US" altLang="en-US"/>
              <a:t>It takes several thousand years to change a small aspect of biology.</a:t>
            </a:r>
          </a:p>
          <a:p>
            <a:r>
              <a:rPr lang="en-US" altLang="en-US"/>
              <a:t>Our biology has not kept pace with social evolution.</a:t>
            </a:r>
          </a:p>
          <a:p>
            <a:r>
              <a:rPr lang="en-US" altLang="en-US"/>
              <a:t>So we are out of balance, and we suffer chronic disease. </a:t>
            </a:r>
          </a:p>
          <a:p>
            <a:endParaRPr lang="en-US" altLang="en-US"/>
          </a:p>
        </p:txBody>
      </p:sp>
      <p:sp>
        <p:nvSpPr>
          <p:cNvPr id="337928" name="Text Box 8"/>
          <p:cNvSpPr txBox="1">
            <a:spLocks noChangeArrowheads="1"/>
          </p:cNvSpPr>
          <p:nvPr/>
        </p:nvSpPr>
        <p:spPr bwMode="auto">
          <a:xfrm>
            <a:off x="5273482" y="1670014"/>
            <a:ext cx="277999" cy="242267"/>
          </a:xfrm>
          <a:prstGeom prst="rect">
            <a:avLst/>
          </a:prstGeom>
          <a:noFill/>
          <a:ln w="9525">
            <a:noFill/>
            <a:miter lim="800000"/>
            <a:headEnd/>
            <a:tailEnd/>
          </a:ln>
          <a:effectLst/>
        </p:spPr>
        <p:txBody>
          <a:bodyPr wrap="none" lIns="87523" tIns="43762" rIns="87523" bIns="43762">
            <a:spAutoFit/>
          </a:bodyPr>
          <a:lstStyle/>
          <a:p>
            <a:r>
              <a:rPr lang="en-US" sz="1000" i="1">
                <a:latin typeface="Arial" charset="0"/>
              </a:rPr>
              <a:t>n</a:t>
            </a:r>
          </a:p>
        </p:txBody>
      </p:sp>
      <p:sp>
        <p:nvSpPr>
          <p:cNvPr id="337929" name="Text Box 9"/>
          <p:cNvSpPr txBox="1">
            <a:spLocks noChangeArrowheads="1"/>
          </p:cNvSpPr>
          <p:nvPr/>
        </p:nvSpPr>
        <p:spPr bwMode="auto">
          <a:xfrm>
            <a:off x="6287729" y="8759545"/>
            <a:ext cx="335064" cy="264329"/>
          </a:xfrm>
          <a:prstGeom prst="rect">
            <a:avLst/>
          </a:prstGeom>
          <a:noFill/>
          <a:ln w="9525">
            <a:noFill/>
            <a:miter lim="800000"/>
            <a:headEnd/>
            <a:tailEnd/>
          </a:ln>
          <a:effectLst/>
        </p:spPr>
        <p:txBody>
          <a:bodyPr wrap="none" lIns="87536" tIns="43768" rIns="87536" bIns="43768">
            <a:spAutoFit/>
          </a:bodyPr>
          <a:lstStyle/>
          <a:p>
            <a:r>
              <a:rPr lang="en-US" sz="1100">
                <a:latin typeface="Arial" charset="0"/>
              </a:rPr>
              <a:t>16</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defRPr>
            </a:lvl1pPr>
            <a:lvl2pPr marL="737006" indent="-283464">
              <a:defRPr>
                <a:solidFill>
                  <a:schemeClr val="tx1"/>
                </a:solidFill>
                <a:latin typeface="Tahoma" charset="0"/>
                <a:ea typeface="ＭＳ Ｐゴシック" charset="0"/>
              </a:defRPr>
            </a:lvl2pPr>
            <a:lvl3pPr marL="1133856" indent="-226771">
              <a:defRPr>
                <a:solidFill>
                  <a:schemeClr val="tx1"/>
                </a:solidFill>
                <a:latin typeface="Tahoma" charset="0"/>
                <a:ea typeface="ＭＳ Ｐゴシック" charset="0"/>
              </a:defRPr>
            </a:lvl3pPr>
            <a:lvl4pPr marL="1587398" indent="-226771">
              <a:defRPr>
                <a:solidFill>
                  <a:schemeClr val="tx1"/>
                </a:solidFill>
                <a:latin typeface="Tahoma" charset="0"/>
                <a:ea typeface="ＭＳ Ｐゴシック" charset="0"/>
              </a:defRPr>
            </a:lvl4pPr>
            <a:lvl5pPr marL="2040941" indent="-226771">
              <a:defRPr>
                <a:solidFill>
                  <a:schemeClr val="tx1"/>
                </a:solidFill>
                <a:latin typeface="Tahoma" charset="0"/>
                <a:ea typeface="ＭＳ Ｐゴシック" charset="0"/>
              </a:defRPr>
            </a:lvl5pPr>
            <a:lvl6pPr marL="2494483" indent="-226771" eaLnBrk="0" fontAlgn="base" hangingPunct="0">
              <a:spcBef>
                <a:spcPct val="0"/>
              </a:spcBef>
              <a:spcAft>
                <a:spcPct val="0"/>
              </a:spcAft>
              <a:defRPr>
                <a:solidFill>
                  <a:schemeClr val="tx1"/>
                </a:solidFill>
                <a:latin typeface="Tahoma" charset="0"/>
                <a:ea typeface="ＭＳ Ｐゴシック" charset="0"/>
              </a:defRPr>
            </a:lvl6pPr>
            <a:lvl7pPr marL="2948026" indent="-226771" eaLnBrk="0" fontAlgn="base" hangingPunct="0">
              <a:spcBef>
                <a:spcPct val="0"/>
              </a:spcBef>
              <a:spcAft>
                <a:spcPct val="0"/>
              </a:spcAft>
              <a:defRPr>
                <a:solidFill>
                  <a:schemeClr val="tx1"/>
                </a:solidFill>
                <a:latin typeface="Tahoma" charset="0"/>
                <a:ea typeface="ＭＳ Ｐゴシック" charset="0"/>
              </a:defRPr>
            </a:lvl7pPr>
            <a:lvl8pPr marL="3401568" indent="-226771" eaLnBrk="0" fontAlgn="base" hangingPunct="0">
              <a:spcBef>
                <a:spcPct val="0"/>
              </a:spcBef>
              <a:spcAft>
                <a:spcPct val="0"/>
              </a:spcAft>
              <a:defRPr>
                <a:solidFill>
                  <a:schemeClr val="tx1"/>
                </a:solidFill>
                <a:latin typeface="Tahoma" charset="0"/>
                <a:ea typeface="ＭＳ Ｐゴシック" charset="0"/>
              </a:defRPr>
            </a:lvl8pPr>
            <a:lvl9pPr marL="3855110" indent="-226771" eaLnBrk="0" fontAlgn="base" hangingPunct="0">
              <a:spcBef>
                <a:spcPct val="0"/>
              </a:spcBef>
              <a:spcAft>
                <a:spcPct val="0"/>
              </a:spcAft>
              <a:defRPr>
                <a:solidFill>
                  <a:schemeClr val="tx1"/>
                </a:solidFill>
                <a:latin typeface="Tahoma" charset="0"/>
                <a:ea typeface="ＭＳ Ｐゴシック" charset="0"/>
              </a:defRPr>
            </a:lvl9pPr>
          </a:lstStyle>
          <a:p>
            <a:fld id="{CDB6E632-77EE-1547-86B6-5EE2519C92ED}" type="slidenum">
              <a:rPr lang="en-US">
                <a:latin typeface="Arial" charset="0"/>
              </a:rPr>
              <a:pPr/>
              <a:t>13</a:t>
            </a:fld>
            <a:endParaRPr lang="en-US">
              <a:latin typeface="Arial" charset="0"/>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defRPr>
            </a:lvl1pPr>
            <a:lvl2pPr marL="737006" indent="-283464">
              <a:defRPr>
                <a:solidFill>
                  <a:schemeClr val="tx1"/>
                </a:solidFill>
                <a:latin typeface="Tahoma" charset="0"/>
                <a:ea typeface="ＭＳ Ｐゴシック" charset="0"/>
              </a:defRPr>
            </a:lvl2pPr>
            <a:lvl3pPr marL="1133856" indent="-226771">
              <a:defRPr>
                <a:solidFill>
                  <a:schemeClr val="tx1"/>
                </a:solidFill>
                <a:latin typeface="Tahoma" charset="0"/>
                <a:ea typeface="ＭＳ Ｐゴシック" charset="0"/>
              </a:defRPr>
            </a:lvl3pPr>
            <a:lvl4pPr marL="1587398" indent="-226771">
              <a:defRPr>
                <a:solidFill>
                  <a:schemeClr val="tx1"/>
                </a:solidFill>
                <a:latin typeface="Tahoma" charset="0"/>
                <a:ea typeface="ＭＳ Ｐゴシック" charset="0"/>
              </a:defRPr>
            </a:lvl4pPr>
            <a:lvl5pPr marL="2040941" indent="-226771">
              <a:defRPr>
                <a:solidFill>
                  <a:schemeClr val="tx1"/>
                </a:solidFill>
                <a:latin typeface="Tahoma" charset="0"/>
                <a:ea typeface="ＭＳ Ｐゴシック" charset="0"/>
              </a:defRPr>
            </a:lvl5pPr>
            <a:lvl6pPr marL="2494483" indent="-226771" eaLnBrk="0" fontAlgn="base" hangingPunct="0">
              <a:spcBef>
                <a:spcPct val="0"/>
              </a:spcBef>
              <a:spcAft>
                <a:spcPct val="0"/>
              </a:spcAft>
              <a:defRPr>
                <a:solidFill>
                  <a:schemeClr val="tx1"/>
                </a:solidFill>
                <a:latin typeface="Tahoma" charset="0"/>
                <a:ea typeface="ＭＳ Ｐゴシック" charset="0"/>
              </a:defRPr>
            </a:lvl6pPr>
            <a:lvl7pPr marL="2948026" indent="-226771" eaLnBrk="0" fontAlgn="base" hangingPunct="0">
              <a:spcBef>
                <a:spcPct val="0"/>
              </a:spcBef>
              <a:spcAft>
                <a:spcPct val="0"/>
              </a:spcAft>
              <a:defRPr>
                <a:solidFill>
                  <a:schemeClr val="tx1"/>
                </a:solidFill>
                <a:latin typeface="Tahoma" charset="0"/>
                <a:ea typeface="ＭＳ Ｐゴシック" charset="0"/>
              </a:defRPr>
            </a:lvl7pPr>
            <a:lvl8pPr marL="3401568" indent="-226771" eaLnBrk="0" fontAlgn="base" hangingPunct="0">
              <a:spcBef>
                <a:spcPct val="0"/>
              </a:spcBef>
              <a:spcAft>
                <a:spcPct val="0"/>
              </a:spcAft>
              <a:defRPr>
                <a:solidFill>
                  <a:schemeClr val="tx1"/>
                </a:solidFill>
                <a:latin typeface="Tahoma" charset="0"/>
                <a:ea typeface="ＭＳ Ｐゴシック" charset="0"/>
              </a:defRPr>
            </a:lvl8pPr>
            <a:lvl9pPr marL="3855110" indent="-226771" eaLnBrk="0" fontAlgn="base" hangingPunct="0">
              <a:spcBef>
                <a:spcPct val="0"/>
              </a:spcBef>
              <a:spcAft>
                <a:spcPct val="0"/>
              </a:spcAft>
              <a:defRPr>
                <a:solidFill>
                  <a:schemeClr val="tx1"/>
                </a:solidFill>
                <a:latin typeface="Tahoma" charset="0"/>
                <a:ea typeface="ＭＳ Ｐゴシック" charset="0"/>
              </a:defRPr>
            </a:lvl9pPr>
          </a:lstStyle>
          <a:p>
            <a:fld id="{76559305-ED0F-8243-803C-3B920A324DB4}" type="slidenum">
              <a:rPr lang="en-US">
                <a:latin typeface="Arial" charset="0"/>
              </a:rPr>
              <a:pPr/>
              <a:t>17</a:t>
            </a:fld>
            <a:endParaRPr lang="en-US">
              <a:latin typeface="Arial" charset="0"/>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For more tips see familydoctor.org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 Transforming Stress Workshop</a:t>
            </a:r>
          </a:p>
        </p:txBody>
      </p:sp>
      <p:sp>
        <p:nvSpPr>
          <p:cNvPr id="430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Leader</a:t>
            </a:r>
            <a:r>
              <a:rPr lang="ja-JP" altLang="en-US">
                <a:latin typeface="Arial" charset="0"/>
              </a:rPr>
              <a:t>’</a:t>
            </a:r>
            <a:r>
              <a:rPr lang="en-US">
                <a:latin typeface="Arial" charset="0"/>
              </a:rPr>
              <a:t>s Notes</a:t>
            </a:r>
          </a:p>
        </p:txBody>
      </p:sp>
      <p:sp>
        <p:nvSpPr>
          <p:cNvPr id="43012"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orte" charset="0"/>
                <a:ea typeface="ＭＳ Ｐゴシック" charset="0"/>
              </a:defRPr>
            </a:lvl1pPr>
            <a:lvl2pPr marL="711226" indent="-273548" eaLnBrk="0" hangingPunct="0">
              <a:defRPr>
                <a:solidFill>
                  <a:schemeClr val="tx1"/>
                </a:solidFill>
                <a:latin typeface="Forte" charset="0"/>
                <a:ea typeface="ＭＳ Ｐゴシック" charset="0"/>
              </a:defRPr>
            </a:lvl2pPr>
            <a:lvl3pPr marL="1094194" indent="-218839" eaLnBrk="0" hangingPunct="0">
              <a:defRPr>
                <a:solidFill>
                  <a:schemeClr val="tx1"/>
                </a:solidFill>
                <a:latin typeface="Forte" charset="0"/>
                <a:ea typeface="ＭＳ Ｐゴシック" charset="0"/>
              </a:defRPr>
            </a:lvl3pPr>
            <a:lvl4pPr marL="1531871" indent="-218839" eaLnBrk="0" hangingPunct="0">
              <a:defRPr>
                <a:solidFill>
                  <a:schemeClr val="tx1"/>
                </a:solidFill>
                <a:latin typeface="Forte" charset="0"/>
                <a:ea typeface="ＭＳ Ｐゴシック" charset="0"/>
              </a:defRPr>
            </a:lvl4pPr>
            <a:lvl5pPr marL="1969549" indent="-218839" eaLnBrk="0" hangingPunct="0">
              <a:defRPr>
                <a:solidFill>
                  <a:schemeClr val="tx1"/>
                </a:solidFill>
                <a:latin typeface="Forte" charset="0"/>
                <a:ea typeface="ＭＳ Ｐゴシック" charset="0"/>
              </a:defRPr>
            </a:lvl5pPr>
            <a:lvl6pPr marL="2407227" indent="-218839" eaLnBrk="0" fontAlgn="base" hangingPunct="0">
              <a:spcBef>
                <a:spcPct val="0"/>
              </a:spcBef>
              <a:spcAft>
                <a:spcPct val="0"/>
              </a:spcAft>
              <a:defRPr>
                <a:solidFill>
                  <a:schemeClr val="tx1"/>
                </a:solidFill>
                <a:latin typeface="Forte" charset="0"/>
                <a:ea typeface="ＭＳ Ｐゴシック" charset="0"/>
              </a:defRPr>
            </a:lvl6pPr>
            <a:lvl7pPr marL="2844904" indent="-218839" eaLnBrk="0" fontAlgn="base" hangingPunct="0">
              <a:spcBef>
                <a:spcPct val="0"/>
              </a:spcBef>
              <a:spcAft>
                <a:spcPct val="0"/>
              </a:spcAft>
              <a:defRPr>
                <a:solidFill>
                  <a:schemeClr val="tx1"/>
                </a:solidFill>
                <a:latin typeface="Forte" charset="0"/>
                <a:ea typeface="ＭＳ Ｐゴシック" charset="0"/>
              </a:defRPr>
            </a:lvl7pPr>
            <a:lvl8pPr marL="3282582" indent="-218839" eaLnBrk="0" fontAlgn="base" hangingPunct="0">
              <a:spcBef>
                <a:spcPct val="0"/>
              </a:spcBef>
              <a:spcAft>
                <a:spcPct val="0"/>
              </a:spcAft>
              <a:defRPr>
                <a:solidFill>
                  <a:schemeClr val="tx1"/>
                </a:solidFill>
                <a:latin typeface="Forte" charset="0"/>
                <a:ea typeface="ＭＳ Ｐゴシック" charset="0"/>
              </a:defRPr>
            </a:lvl8pPr>
            <a:lvl9pPr marL="3720259" indent="-218839"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©2007 HeartMath</a:t>
            </a:r>
          </a:p>
        </p:txBody>
      </p:sp>
      <p:sp>
        <p:nvSpPr>
          <p:cNvPr id="43013" name="Rectangle 5"/>
          <p:cNvSpPr>
            <a:spLocks noGrp="1" noRot="1" noChangeAspect="1" noChangeArrowheads="1" noTextEdit="1"/>
          </p:cNvSpPr>
          <p:nvPr>
            <p:ph type="sldImg"/>
          </p:nvPr>
        </p:nvSpPr>
        <p:spPr>
          <a:ln/>
        </p:spPr>
      </p:sp>
      <p:sp>
        <p:nvSpPr>
          <p:cNvPr id="43014"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When the doctor checks your pulse (also called “resting heart rate”), that number is only an average because your heart is actually speeding up and slowing down all the time. And it’s your ANS which regulates the heart’s rate; the sympathetic branch speeds it up, the parasympathetic slows it down.</a:t>
            </a:r>
          </a:p>
          <a:p>
            <a:pPr eaLnBrk="1" hangingPunct="1"/>
            <a:r>
              <a:rPr lang="en-US"/>
              <a:t>This beat to beat change in your heart’s rate is called heart rate variability (HRV). The heart’s ability to speed up and slow down efficiently keeps you flexible and healthy. If your heart weren’t able to speed up, you wouldn’t be able to climb stairs. If it weren’t able to slow down, you wouldn’t be able to sleep. </a:t>
            </a:r>
          </a:p>
          <a:p>
            <a:pPr eaLnBrk="1" hangingPunct="1"/>
            <a:r>
              <a:rPr lang="en-US"/>
              <a:t>When we lose the inherent flexibility of the heart, it’s usually a sign we’ve been under high stress, and that we’re also at higher risk for cardiovascular and other potentially serious health problems. </a:t>
            </a:r>
          </a:p>
          <a:p>
            <a:pPr eaLnBrk="1" hangingPunct="1"/>
            <a:r>
              <a:rPr lang="en-US" i="1"/>
              <a:t>Transition:</a:t>
            </a:r>
            <a:r>
              <a:rPr lang="en-US"/>
              <a:t> And emotions have a profound effect on how your heart changes its rate.</a:t>
            </a:r>
          </a:p>
          <a:p>
            <a:pPr eaLnBrk="1" hangingPunct="1"/>
            <a:endParaRPr lang="en-US" i="1"/>
          </a:p>
          <a:p>
            <a:pPr eaLnBrk="1" hangingPunct="1"/>
            <a:endParaRPr lang="en-US" i="1"/>
          </a:p>
        </p:txBody>
      </p:sp>
      <p:sp>
        <p:nvSpPr>
          <p:cNvPr id="43015" name="Text Box 8"/>
          <p:cNvSpPr txBox="1">
            <a:spLocks noChangeArrowheads="1"/>
          </p:cNvSpPr>
          <p:nvPr/>
        </p:nvSpPr>
        <p:spPr bwMode="auto">
          <a:xfrm>
            <a:off x="5273482" y="1670014"/>
            <a:ext cx="277999" cy="2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23" tIns="43762" rIns="87523" bIns="43762">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000" i="1">
                <a:latin typeface="Arial" charset="0"/>
              </a:rPr>
              <a:t>u</a:t>
            </a:r>
          </a:p>
        </p:txBody>
      </p:sp>
      <p:sp>
        <p:nvSpPr>
          <p:cNvPr id="43016" name="Text Box 9"/>
          <p:cNvSpPr txBox="1">
            <a:spLocks noChangeArrowheads="1"/>
          </p:cNvSpPr>
          <p:nvPr/>
        </p:nvSpPr>
        <p:spPr bwMode="auto">
          <a:xfrm>
            <a:off x="6287729" y="8759545"/>
            <a:ext cx="335064" cy="2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36" tIns="43768" rIns="87536" bIns="43768">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100">
                <a:latin typeface="Arial" charset="0"/>
              </a:rPr>
              <a:t>23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 Transforming Stress Workshop</a:t>
            </a:r>
          </a:p>
        </p:txBody>
      </p:sp>
      <p:sp>
        <p:nvSpPr>
          <p:cNvPr id="450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Leader</a:t>
            </a:r>
            <a:r>
              <a:rPr lang="ja-JP" altLang="en-US">
                <a:latin typeface="Arial" charset="0"/>
              </a:rPr>
              <a:t>’</a:t>
            </a:r>
            <a:r>
              <a:rPr lang="en-US">
                <a:latin typeface="Arial" charset="0"/>
              </a:rPr>
              <a:t>s Notes</a:t>
            </a:r>
          </a:p>
        </p:txBody>
      </p:sp>
      <p:sp>
        <p:nvSpPr>
          <p:cNvPr id="45060"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orte" charset="0"/>
                <a:ea typeface="ＭＳ Ｐゴシック" charset="0"/>
              </a:defRPr>
            </a:lvl1pPr>
            <a:lvl2pPr marL="711226" indent="-273548" eaLnBrk="0" hangingPunct="0">
              <a:defRPr>
                <a:solidFill>
                  <a:schemeClr val="tx1"/>
                </a:solidFill>
                <a:latin typeface="Forte" charset="0"/>
                <a:ea typeface="ＭＳ Ｐゴシック" charset="0"/>
              </a:defRPr>
            </a:lvl2pPr>
            <a:lvl3pPr marL="1094194" indent="-218839" eaLnBrk="0" hangingPunct="0">
              <a:defRPr>
                <a:solidFill>
                  <a:schemeClr val="tx1"/>
                </a:solidFill>
                <a:latin typeface="Forte" charset="0"/>
                <a:ea typeface="ＭＳ Ｐゴシック" charset="0"/>
              </a:defRPr>
            </a:lvl3pPr>
            <a:lvl4pPr marL="1531871" indent="-218839" eaLnBrk="0" hangingPunct="0">
              <a:defRPr>
                <a:solidFill>
                  <a:schemeClr val="tx1"/>
                </a:solidFill>
                <a:latin typeface="Forte" charset="0"/>
                <a:ea typeface="ＭＳ Ｐゴシック" charset="0"/>
              </a:defRPr>
            </a:lvl4pPr>
            <a:lvl5pPr marL="1969549" indent="-218839" eaLnBrk="0" hangingPunct="0">
              <a:defRPr>
                <a:solidFill>
                  <a:schemeClr val="tx1"/>
                </a:solidFill>
                <a:latin typeface="Forte" charset="0"/>
                <a:ea typeface="ＭＳ Ｐゴシック" charset="0"/>
              </a:defRPr>
            </a:lvl5pPr>
            <a:lvl6pPr marL="2407227" indent="-218839" eaLnBrk="0" fontAlgn="base" hangingPunct="0">
              <a:spcBef>
                <a:spcPct val="0"/>
              </a:spcBef>
              <a:spcAft>
                <a:spcPct val="0"/>
              </a:spcAft>
              <a:defRPr>
                <a:solidFill>
                  <a:schemeClr val="tx1"/>
                </a:solidFill>
                <a:latin typeface="Forte" charset="0"/>
                <a:ea typeface="ＭＳ Ｐゴシック" charset="0"/>
              </a:defRPr>
            </a:lvl6pPr>
            <a:lvl7pPr marL="2844904" indent="-218839" eaLnBrk="0" fontAlgn="base" hangingPunct="0">
              <a:spcBef>
                <a:spcPct val="0"/>
              </a:spcBef>
              <a:spcAft>
                <a:spcPct val="0"/>
              </a:spcAft>
              <a:defRPr>
                <a:solidFill>
                  <a:schemeClr val="tx1"/>
                </a:solidFill>
                <a:latin typeface="Forte" charset="0"/>
                <a:ea typeface="ＭＳ Ｐゴシック" charset="0"/>
              </a:defRPr>
            </a:lvl7pPr>
            <a:lvl8pPr marL="3282582" indent="-218839" eaLnBrk="0" fontAlgn="base" hangingPunct="0">
              <a:spcBef>
                <a:spcPct val="0"/>
              </a:spcBef>
              <a:spcAft>
                <a:spcPct val="0"/>
              </a:spcAft>
              <a:defRPr>
                <a:solidFill>
                  <a:schemeClr val="tx1"/>
                </a:solidFill>
                <a:latin typeface="Forte" charset="0"/>
                <a:ea typeface="ＭＳ Ｐゴシック" charset="0"/>
              </a:defRPr>
            </a:lvl8pPr>
            <a:lvl9pPr marL="3720259" indent="-218839"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©2007 HeartMath</a:t>
            </a:r>
          </a:p>
        </p:txBody>
      </p:sp>
      <p:sp>
        <p:nvSpPr>
          <p:cNvPr id="45061" name="Rectangle 5"/>
          <p:cNvSpPr>
            <a:spLocks noGrp="1" noRot="1" noChangeAspect="1" noChangeArrowheads="1" noTextEdit="1"/>
          </p:cNvSpPr>
          <p:nvPr>
            <p:ph type="sldImg"/>
          </p:nvPr>
        </p:nvSpPr>
        <p:spPr>
          <a:ln/>
        </p:spPr>
      </p:sp>
      <p:sp>
        <p:nvSpPr>
          <p:cNvPr id="45062"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This is real-time data plotting the pulse rate (y axis) over time (x axis). The time between heart beats is measured and extrapolated to plot the beat to beat changes in heart rate or HRV.</a:t>
            </a:r>
          </a:p>
          <a:p>
            <a:pPr eaLnBrk="1" hangingPunct="1"/>
            <a:r>
              <a:rPr lang="en-US"/>
              <a:t>Each up slope is a series of heart beats increasing in rate, indicating increased sympathetic activity.  Each down slope, indicates parasympathetic activity slowing the heart down.</a:t>
            </a:r>
          </a:p>
          <a:p>
            <a:pPr eaLnBrk="1" hangingPunct="1"/>
            <a:r>
              <a:rPr lang="en-US"/>
              <a:t>Emotions </a:t>
            </a:r>
            <a:r>
              <a:rPr lang="en-US" i="1"/>
              <a:t>click</a:t>
            </a:r>
            <a:r>
              <a:rPr lang="en-US"/>
              <a:t> have a profound impact on HRV. A negative emotion, like frustration used here, generates a chaotic, </a:t>
            </a:r>
            <a:r>
              <a:rPr lang="ja-JP" altLang="en-US"/>
              <a:t>“</a:t>
            </a:r>
            <a:r>
              <a:rPr lang="en-US"/>
              <a:t>earthquake</a:t>
            </a:r>
            <a:r>
              <a:rPr lang="ja-JP" altLang="en-US"/>
              <a:t>”</a:t>
            </a:r>
            <a:r>
              <a:rPr lang="en-US"/>
              <a:t> type pattern which means these two branches of the ANS are out of sync and fighting each other. It's like driving car with feet on accelerator &amp; brake at same time -stop/start.</a:t>
            </a:r>
          </a:p>
          <a:p>
            <a:pPr eaLnBrk="1" hangingPunct="1"/>
            <a:r>
              <a:rPr lang="en-US"/>
              <a:t>On the other hand, a positive emotional state (here it was appreciation) creates a smooth rolling trace or sinusoidal curve. Both ANS branches are in sync. We call this type of pattern coherence. Both traces are from the same person and the change occurred within seconds when s/he change the emotional state.</a:t>
            </a:r>
          </a:p>
          <a:p>
            <a:pPr eaLnBrk="1" hangingPunct="1"/>
            <a:r>
              <a:rPr lang="en-US" i="1"/>
              <a:t>Transition:</a:t>
            </a:r>
            <a:r>
              <a:rPr lang="en-US"/>
              <a:t> When the heart and brain </a:t>
            </a:r>
            <a:r>
              <a:rPr lang="ja-JP" altLang="en-US"/>
              <a:t>“</a:t>
            </a:r>
            <a:r>
              <a:rPr lang="en-US"/>
              <a:t>talk</a:t>
            </a:r>
            <a:r>
              <a:rPr lang="ja-JP" altLang="en-US"/>
              <a:t>”</a:t>
            </a:r>
            <a:r>
              <a:rPr lang="en-US"/>
              <a:t> to one another – and together they </a:t>
            </a:r>
            <a:r>
              <a:rPr lang="ja-JP" altLang="en-US"/>
              <a:t>“</a:t>
            </a:r>
            <a:r>
              <a:rPr lang="en-US"/>
              <a:t>talk with the body</a:t>
            </a:r>
            <a:r>
              <a:rPr lang="ja-JP" altLang="en-US"/>
              <a:t>”</a:t>
            </a:r>
            <a:r>
              <a:rPr lang="en-US"/>
              <a:t> – the signals they send, whether harmonious or chaotic, can make all the difference in how we think, feel and act.</a:t>
            </a:r>
          </a:p>
          <a:p>
            <a:pPr eaLnBrk="1" hangingPunct="1"/>
            <a:r>
              <a:rPr lang="en-US" i="1"/>
              <a:t>Place an incoherent wave trace on the bottom right side of the Grid and a coherent one on the left.</a:t>
            </a:r>
          </a:p>
          <a:p>
            <a:pPr eaLnBrk="1" hangingPunct="1"/>
            <a:endParaRPr lang="en-US" i="1"/>
          </a:p>
          <a:p>
            <a:pPr eaLnBrk="1" hangingPunct="1"/>
            <a:endParaRPr lang="en-US"/>
          </a:p>
          <a:p>
            <a:pPr eaLnBrk="1" hangingPunct="1"/>
            <a:endParaRPr lang="en-US"/>
          </a:p>
          <a:p>
            <a:pPr eaLnBrk="1" hangingPunct="1"/>
            <a:endParaRPr lang="en-US"/>
          </a:p>
        </p:txBody>
      </p:sp>
      <p:sp>
        <p:nvSpPr>
          <p:cNvPr id="45063" name="Text Box 4"/>
          <p:cNvSpPr txBox="1">
            <a:spLocks noChangeArrowheads="1"/>
          </p:cNvSpPr>
          <p:nvPr/>
        </p:nvSpPr>
        <p:spPr bwMode="auto">
          <a:xfrm>
            <a:off x="5273482" y="1670014"/>
            <a:ext cx="270798" cy="2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23" tIns="43762" rIns="87523" bIns="43762">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000" i="1">
                <a:latin typeface="Arial" charset="0"/>
              </a:rPr>
              <a:t>v</a:t>
            </a:r>
          </a:p>
        </p:txBody>
      </p:sp>
      <p:sp>
        <p:nvSpPr>
          <p:cNvPr id="45064" name="Text Box 7"/>
          <p:cNvSpPr txBox="1">
            <a:spLocks noChangeArrowheads="1"/>
          </p:cNvSpPr>
          <p:nvPr/>
        </p:nvSpPr>
        <p:spPr bwMode="auto">
          <a:xfrm>
            <a:off x="6287729" y="8759545"/>
            <a:ext cx="335064" cy="2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36" tIns="43768" rIns="87536" bIns="43768">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100">
                <a:latin typeface="Arial" charset="0"/>
              </a:rPr>
              <a:t>24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 Transforming Stress Workshop</a:t>
            </a:r>
          </a:p>
        </p:txBody>
      </p:sp>
      <p:sp>
        <p:nvSpPr>
          <p:cNvPr id="952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Leader</a:t>
            </a:r>
            <a:r>
              <a:rPr lang="ja-JP" altLang="en-US">
                <a:latin typeface="Arial" charset="0"/>
              </a:rPr>
              <a:t>’</a:t>
            </a:r>
            <a:r>
              <a:rPr lang="en-US">
                <a:latin typeface="Arial" charset="0"/>
              </a:rPr>
              <a:t>s Notes</a:t>
            </a:r>
          </a:p>
        </p:txBody>
      </p:sp>
      <p:sp>
        <p:nvSpPr>
          <p:cNvPr id="95236"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orte" charset="0"/>
                <a:ea typeface="ＭＳ Ｐゴシック" charset="0"/>
              </a:defRPr>
            </a:lvl1pPr>
            <a:lvl2pPr marL="711226" indent="-273548" eaLnBrk="0" hangingPunct="0">
              <a:defRPr>
                <a:solidFill>
                  <a:schemeClr val="tx1"/>
                </a:solidFill>
                <a:latin typeface="Forte" charset="0"/>
                <a:ea typeface="ＭＳ Ｐゴシック" charset="0"/>
              </a:defRPr>
            </a:lvl2pPr>
            <a:lvl3pPr marL="1094194" indent="-218839" eaLnBrk="0" hangingPunct="0">
              <a:defRPr>
                <a:solidFill>
                  <a:schemeClr val="tx1"/>
                </a:solidFill>
                <a:latin typeface="Forte" charset="0"/>
                <a:ea typeface="ＭＳ Ｐゴシック" charset="0"/>
              </a:defRPr>
            </a:lvl3pPr>
            <a:lvl4pPr marL="1531871" indent="-218839" eaLnBrk="0" hangingPunct="0">
              <a:defRPr>
                <a:solidFill>
                  <a:schemeClr val="tx1"/>
                </a:solidFill>
                <a:latin typeface="Forte" charset="0"/>
                <a:ea typeface="ＭＳ Ｐゴシック" charset="0"/>
              </a:defRPr>
            </a:lvl4pPr>
            <a:lvl5pPr marL="1969549" indent="-218839" eaLnBrk="0" hangingPunct="0">
              <a:defRPr>
                <a:solidFill>
                  <a:schemeClr val="tx1"/>
                </a:solidFill>
                <a:latin typeface="Forte" charset="0"/>
                <a:ea typeface="ＭＳ Ｐゴシック" charset="0"/>
              </a:defRPr>
            </a:lvl5pPr>
            <a:lvl6pPr marL="2407227" indent="-218839" eaLnBrk="0" fontAlgn="base" hangingPunct="0">
              <a:spcBef>
                <a:spcPct val="0"/>
              </a:spcBef>
              <a:spcAft>
                <a:spcPct val="0"/>
              </a:spcAft>
              <a:defRPr>
                <a:solidFill>
                  <a:schemeClr val="tx1"/>
                </a:solidFill>
                <a:latin typeface="Forte" charset="0"/>
                <a:ea typeface="ＭＳ Ｐゴシック" charset="0"/>
              </a:defRPr>
            </a:lvl6pPr>
            <a:lvl7pPr marL="2844904" indent="-218839" eaLnBrk="0" fontAlgn="base" hangingPunct="0">
              <a:spcBef>
                <a:spcPct val="0"/>
              </a:spcBef>
              <a:spcAft>
                <a:spcPct val="0"/>
              </a:spcAft>
              <a:defRPr>
                <a:solidFill>
                  <a:schemeClr val="tx1"/>
                </a:solidFill>
                <a:latin typeface="Forte" charset="0"/>
                <a:ea typeface="ＭＳ Ｐゴシック" charset="0"/>
              </a:defRPr>
            </a:lvl7pPr>
            <a:lvl8pPr marL="3282582" indent="-218839" eaLnBrk="0" fontAlgn="base" hangingPunct="0">
              <a:spcBef>
                <a:spcPct val="0"/>
              </a:spcBef>
              <a:spcAft>
                <a:spcPct val="0"/>
              </a:spcAft>
              <a:defRPr>
                <a:solidFill>
                  <a:schemeClr val="tx1"/>
                </a:solidFill>
                <a:latin typeface="Forte" charset="0"/>
                <a:ea typeface="ＭＳ Ｐゴシック" charset="0"/>
              </a:defRPr>
            </a:lvl8pPr>
            <a:lvl9pPr marL="3720259" indent="-218839"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©2007 HeartMath</a:t>
            </a:r>
          </a:p>
        </p:txBody>
      </p:sp>
      <p:sp>
        <p:nvSpPr>
          <p:cNvPr id="95237" name="Rectangle 5"/>
          <p:cNvSpPr>
            <a:spLocks noRot="1" noChangeArrowheads="1" noTextEdit="1"/>
          </p:cNvSpPr>
          <p:nvPr>
            <p:ph type="sldImg"/>
          </p:nvPr>
        </p:nvSpPr>
        <p:spPr>
          <a:ln/>
        </p:spPr>
      </p:sp>
      <p:sp>
        <p:nvSpPr>
          <p:cNvPr id="95238" name="Rectangle 6"/>
          <p:cNvSpPr>
            <a:spLocks noGrp="1" noChangeArrowheads="1"/>
          </p:cNvSpPr>
          <p:nvPr>
            <p:ph type="body" idx="1"/>
          </p:nvPr>
        </p:nvSpPr>
        <p:spPr>
          <a:xfrm>
            <a:off x="463355" y="2345353"/>
            <a:ext cx="5951155" cy="64554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a:t>Animated slide</a:t>
            </a:r>
          </a:p>
          <a:p>
            <a:pPr eaLnBrk="1" hangingPunct="1"/>
            <a:r>
              <a:rPr lang="en-US"/>
              <a:t>When you</a:t>
            </a:r>
            <a:r>
              <a:rPr lang="ja-JP" altLang="en-US"/>
              <a:t>’</a:t>
            </a:r>
            <a:r>
              <a:rPr lang="en-US"/>
              <a:t>re stressed, you saw how ANS activity is chaotic-- each branch fighting each other. Breathing modulates the nervous system. With each inhalation, sympathetic activity increases. What does that do to heart rate? (increases it). With each exhalation, parasympathetic activity and the heart rate slows down. You can start to bring order to the ANS </a:t>
            </a:r>
            <a:r>
              <a:rPr lang="en-US" i="1"/>
              <a:t>click</a:t>
            </a:r>
            <a:r>
              <a:rPr lang="en-US"/>
              <a:t> with heart focus, heart breathing.</a:t>
            </a:r>
          </a:p>
          <a:p>
            <a:pPr eaLnBrk="1" hangingPunct="1"/>
            <a:r>
              <a:rPr lang="en-US"/>
              <a:t>Focusing on the area around your heart and feeling your breath coming in around the area of the heart and back out through the heart is a deeper way of breathing that may feel awkward at first. But it interrupts the body's stress response and starts to bring more order or coherence to the heart's rhythm. Level one coherence.</a:t>
            </a:r>
          </a:p>
          <a:p>
            <a:pPr eaLnBrk="1" hangingPunct="1"/>
            <a:r>
              <a:rPr lang="en-US"/>
              <a:t>Now let</a:t>
            </a:r>
            <a:r>
              <a:rPr lang="ja-JP" altLang="en-US"/>
              <a:t>’</a:t>
            </a:r>
            <a:r>
              <a:rPr lang="en-US"/>
              <a:t>s practice the two steps.</a:t>
            </a:r>
          </a:p>
          <a:p>
            <a:pPr eaLnBrk="1" hangingPunct="1"/>
            <a:r>
              <a:rPr lang="en-US"/>
              <a:t>Heart focus. </a:t>
            </a:r>
            <a:r>
              <a:rPr lang="en-US" i="1"/>
              <a:t>Wait 5 seconds.</a:t>
            </a:r>
          </a:p>
          <a:p>
            <a:pPr eaLnBrk="1" hangingPunct="1"/>
            <a:r>
              <a:rPr lang="en-US"/>
              <a:t>Heart breathing. </a:t>
            </a:r>
            <a:r>
              <a:rPr lang="en-US" i="1"/>
              <a:t>Wait 5 seconds.</a:t>
            </a:r>
          </a:p>
          <a:p>
            <a:pPr eaLnBrk="1" hangingPunct="1"/>
            <a:r>
              <a:rPr lang="en-US"/>
              <a:t>Take a deep breath and focus on the area around your heart. Now feel your breath coming in through the heart and out through the heart. Heart focus. Heart breathing. </a:t>
            </a:r>
            <a:r>
              <a:rPr lang="en-US" i="1"/>
              <a:t>Wait 30 seconds.</a:t>
            </a:r>
            <a:r>
              <a:rPr lang="en-US"/>
              <a:t> </a:t>
            </a:r>
          </a:p>
          <a:p>
            <a:pPr eaLnBrk="1" hangingPunct="1"/>
            <a:r>
              <a:rPr lang="en-US"/>
              <a:t>What do you notice? </a:t>
            </a:r>
          </a:p>
          <a:p>
            <a:pPr eaLnBrk="1" hangingPunct="1"/>
            <a:r>
              <a:rPr lang="en-US" i="1"/>
              <a:t>Solicit mental, emotional and physical observations</a:t>
            </a:r>
            <a:r>
              <a:rPr lang="en-US"/>
              <a:t>. </a:t>
            </a:r>
            <a:r>
              <a:rPr lang="en-US" i="1"/>
              <a:t>Refer to Grid:</a:t>
            </a:r>
            <a:r>
              <a:rPr lang="en-US"/>
              <a:t> </a:t>
            </a:r>
            <a:r>
              <a:rPr lang="en-US" i="1"/>
              <a:t>Write </a:t>
            </a:r>
            <a:r>
              <a:rPr lang="ja-JP" altLang="en-US" i="1"/>
              <a:t>‘</a:t>
            </a:r>
            <a:r>
              <a:rPr lang="en-US" i="1"/>
              <a:t>Neutral</a:t>
            </a:r>
            <a:r>
              <a:rPr lang="ja-JP" altLang="en-US" i="1"/>
              <a:t>’</a:t>
            </a:r>
            <a:r>
              <a:rPr lang="en-US" i="1"/>
              <a:t> on vertical axis.</a:t>
            </a:r>
            <a:r>
              <a:rPr lang="en-US"/>
              <a:t> </a:t>
            </a:r>
            <a:r>
              <a:rPr lang="en-US" i="1"/>
              <a:t>Ask for and answer questions RE the steps. </a:t>
            </a:r>
          </a:p>
          <a:p>
            <a:pPr eaLnBrk="1" hangingPunct="1"/>
            <a:r>
              <a:rPr lang="en-US" i="1"/>
              <a:t>Have everyone practice again. </a:t>
            </a:r>
          </a:p>
          <a:p>
            <a:pPr eaLnBrk="1" hangingPunct="1"/>
            <a:r>
              <a:rPr lang="en-US"/>
              <a:t>Focus on the area around your heart. Now feel your breath coming in through the heart and out through the heart. Heart focus. Heart breathing. </a:t>
            </a:r>
            <a:r>
              <a:rPr lang="en-US" i="1"/>
              <a:t>Wait 30 seconds. </a:t>
            </a:r>
          </a:p>
          <a:p>
            <a:pPr eaLnBrk="1" hangingPunct="1"/>
            <a:r>
              <a:rPr lang="en-US"/>
              <a:t>What are you thinking about as you do that? Mentally, you</a:t>
            </a:r>
            <a:r>
              <a:rPr lang="ja-JP" altLang="en-US"/>
              <a:t>’</a:t>
            </a:r>
            <a:r>
              <a:rPr lang="en-US"/>
              <a:t>re probably not really thinking about anything other than your breathing. </a:t>
            </a:r>
          </a:p>
          <a:p>
            <a:pPr eaLnBrk="1" hangingPunct="1"/>
            <a:r>
              <a:rPr lang="en-US"/>
              <a:t>Have trouble? You may find placing your hand over your heart helpful. You may also find that closing your eyes will make it easier at first. With practice you will be able to do this with your eyes open so no one even knows you</a:t>
            </a:r>
            <a:r>
              <a:rPr lang="ja-JP" altLang="en-US"/>
              <a:t>’</a:t>
            </a:r>
            <a:r>
              <a:rPr lang="en-US"/>
              <a:t>re doing it.</a:t>
            </a:r>
          </a:p>
          <a:p>
            <a:pPr eaLnBrk="1" hangingPunct="1"/>
            <a:endParaRPr lang="en-US" i="1"/>
          </a:p>
        </p:txBody>
      </p:sp>
      <p:grpSp>
        <p:nvGrpSpPr>
          <p:cNvPr id="95239" name="Group 7"/>
          <p:cNvGrpSpPr>
            <a:grpSpLocks/>
          </p:cNvGrpSpPr>
          <p:nvPr/>
        </p:nvGrpSpPr>
        <p:grpSpPr bwMode="auto">
          <a:xfrm>
            <a:off x="2731827" y="1097044"/>
            <a:ext cx="273183" cy="637142"/>
            <a:chOff x="2160" y="1008"/>
            <a:chExt cx="432" cy="1008"/>
          </a:xfrm>
        </p:grpSpPr>
        <p:sp>
          <p:nvSpPr>
            <p:cNvPr id="95242" name="Rectangle 8"/>
            <p:cNvSpPr>
              <a:spLocks noChangeArrowheads="1"/>
            </p:cNvSpPr>
            <p:nvPr/>
          </p:nvSpPr>
          <p:spPr bwMode="auto">
            <a:xfrm>
              <a:off x="2160" y="1008"/>
              <a:ext cx="432" cy="576"/>
            </a:xfrm>
            <a:prstGeom prst="rect">
              <a:avLst/>
            </a:prstGeom>
            <a:solidFill>
              <a:srgbClr val="FFFFFF"/>
            </a:solidFill>
            <a:ln w="9525">
              <a:solidFill>
                <a:srgbClr val="000000"/>
              </a:solidFill>
              <a:miter lim="800000"/>
              <a:headEnd/>
              <a:tailEnd/>
            </a:ln>
          </p:spPr>
          <p:txBody>
            <a:bodyPr/>
            <a:lstStyle/>
            <a:p>
              <a:endParaRPr lang="en-US"/>
            </a:p>
          </p:txBody>
        </p:sp>
        <p:sp>
          <p:nvSpPr>
            <p:cNvPr id="95243" name="Line 9"/>
            <p:cNvSpPr>
              <a:spLocks noChangeShapeType="1"/>
            </p:cNvSpPr>
            <p:nvPr/>
          </p:nvSpPr>
          <p:spPr bwMode="auto">
            <a:xfrm>
              <a:off x="2448" y="1584"/>
              <a:ext cx="144"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44" name="Line 10"/>
            <p:cNvSpPr>
              <a:spLocks noChangeShapeType="1"/>
            </p:cNvSpPr>
            <p:nvPr/>
          </p:nvSpPr>
          <p:spPr bwMode="auto">
            <a:xfrm flipH="1">
              <a:off x="2160" y="1584"/>
              <a:ext cx="144"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45" name="Line 11"/>
            <p:cNvSpPr>
              <a:spLocks noChangeShapeType="1"/>
            </p:cNvSpPr>
            <p:nvPr/>
          </p:nvSpPr>
          <p:spPr bwMode="auto">
            <a:xfrm flipH="1">
              <a:off x="2304" y="1152"/>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46" name="Line 12"/>
            <p:cNvSpPr>
              <a:spLocks noChangeShapeType="1"/>
            </p:cNvSpPr>
            <p:nvPr/>
          </p:nvSpPr>
          <p:spPr bwMode="auto">
            <a:xfrm flipH="1">
              <a:off x="2304" y="1296"/>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47" name="Line 13"/>
            <p:cNvSpPr>
              <a:spLocks noChangeShapeType="1"/>
            </p:cNvSpPr>
            <p:nvPr/>
          </p:nvSpPr>
          <p:spPr bwMode="auto">
            <a:xfrm flipH="1">
              <a:off x="2304" y="1392"/>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5240" name="Text Box 15"/>
          <p:cNvSpPr txBox="1">
            <a:spLocks noChangeArrowheads="1"/>
          </p:cNvSpPr>
          <p:nvPr/>
        </p:nvSpPr>
        <p:spPr bwMode="auto">
          <a:xfrm>
            <a:off x="5273482" y="1670014"/>
            <a:ext cx="349320" cy="2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23" tIns="43762" rIns="87523" bIns="43762">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000" i="1">
                <a:latin typeface="Arial" charset="0"/>
              </a:rPr>
              <a:t>bb</a:t>
            </a:r>
          </a:p>
        </p:txBody>
      </p:sp>
      <p:sp>
        <p:nvSpPr>
          <p:cNvPr id="95241" name="Text Box 17"/>
          <p:cNvSpPr txBox="1">
            <a:spLocks noChangeArrowheads="1"/>
          </p:cNvSpPr>
          <p:nvPr/>
        </p:nvSpPr>
        <p:spPr bwMode="auto">
          <a:xfrm>
            <a:off x="6287729" y="8759545"/>
            <a:ext cx="335064" cy="2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36" tIns="43768" rIns="87536" bIns="43768">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100">
                <a:latin typeface="Arial" charset="0"/>
              </a:rPr>
              <a:t>31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 Transforming Stress Workshop</a:t>
            </a:r>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Leader</a:t>
            </a:r>
            <a:r>
              <a:rPr lang="ja-JP" altLang="en-US">
                <a:latin typeface="Arial" charset="0"/>
              </a:rPr>
              <a:t>’</a:t>
            </a:r>
            <a:r>
              <a:rPr lang="en-US">
                <a:latin typeface="Arial" charset="0"/>
              </a:rPr>
              <a:t>s Notes</a:t>
            </a:r>
          </a:p>
        </p:txBody>
      </p:sp>
      <p:sp>
        <p:nvSpPr>
          <p:cNvPr id="99332"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orte" charset="0"/>
                <a:ea typeface="ＭＳ Ｐゴシック" charset="0"/>
              </a:defRPr>
            </a:lvl1pPr>
            <a:lvl2pPr marL="711226" indent="-273548" eaLnBrk="0" hangingPunct="0">
              <a:defRPr>
                <a:solidFill>
                  <a:schemeClr val="tx1"/>
                </a:solidFill>
                <a:latin typeface="Forte" charset="0"/>
                <a:ea typeface="ＭＳ Ｐゴシック" charset="0"/>
              </a:defRPr>
            </a:lvl2pPr>
            <a:lvl3pPr marL="1094194" indent="-218839" eaLnBrk="0" hangingPunct="0">
              <a:defRPr>
                <a:solidFill>
                  <a:schemeClr val="tx1"/>
                </a:solidFill>
                <a:latin typeface="Forte" charset="0"/>
                <a:ea typeface="ＭＳ Ｐゴシック" charset="0"/>
              </a:defRPr>
            </a:lvl3pPr>
            <a:lvl4pPr marL="1531871" indent="-218839" eaLnBrk="0" hangingPunct="0">
              <a:defRPr>
                <a:solidFill>
                  <a:schemeClr val="tx1"/>
                </a:solidFill>
                <a:latin typeface="Forte" charset="0"/>
                <a:ea typeface="ＭＳ Ｐゴシック" charset="0"/>
              </a:defRPr>
            </a:lvl4pPr>
            <a:lvl5pPr marL="1969549" indent="-218839" eaLnBrk="0" hangingPunct="0">
              <a:defRPr>
                <a:solidFill>
                  <a:schemeClr val="tx1"/>
                </a:solidFill>
                <a:latin typeface="Forte" charset="0"/>
                <a:ea typeface="ＭＳ Ｐゴシック" charset="0"/>
              </a:defRPr>
            </a:lvl5pPr>
            <a:lvl6pPr marL="2407227" indent="-218839" eaLnBrk="0" fontAlgn="base" hangingPunct="0">
              <a:spcBef>
                <a:spcPct val="0"/>
              </a:spcBef>
              <a:spcAft>
                <a:spcPct val="0"/>
              </a:spcAft>
              <a:defRPr>
                <a:solidFill>
                  <a:schemeClr val="tx1"/>
                </a:solidFill>
                <a:latin typeface="Forte" charset="0"/>
                <a:ea typeface="ＭＳ Ｐゴシック" charset="0"/>
              </a:defRPr>
            </a:lvl6pPr>
            <a:lvl7pPr marL="2844904" indent="-218839" eaLnBrk="0" fontAlgn="base" hangingPunct="0">
              <a:spcBef>
                <a:spcPct val="0"/>
              </a:spcBef>
              <a:spcAft>
                <a:spcPct val="0"/>
              </a:spcAft>
              <a:defRPr>
                <a:solidFill>
                  <a:schemeClr val="tx1"/>
                </a:solidFill>
                <a:latin typeface="Forte" charset="0"/>
                <a:ea typeface="ＭＳ Ｐゴシック" charset="0"/>
              </a:defRPr>
            </a:lvl7pPr>
            <a:lvl8pPr marL="3282582" indent="-218839" eaLnBrk="0" fontAlgn="base" hangingPunct="0">
              <a:spcBef>
                <a:spcPct val="0"/>
              </a:spcBef>
              <a:spcAft>
                <a:spcPct val="0"/>
              </a:spcAft>
              <a:defRPr>
                <a:solidFill>
                  <a:schemeClr val="tx1"/>
                </a:solidFill>
                <a:latin typeface="Forte" charset="0"/>
                <a:ea typeface="ＭＳ Ｐゴシック" charset="0"/>
              </a:defRPr>
            </a:lvl8pPr>
            <a:lvl9pPr marL="3720259" indent="-218839"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©2007 HeartMath</a:t>
            </a:r>
          </a:p>
        </p:txBody>
      </p:sp>
      <p:sp>
        <p:nvSpPr>
          <p:cNvPr id="99333" name="Rectangle 2"/>
          <p:cNvSpPr>
            <a:spLocks noRot="1" noChangeArrowheads="1" noTextEdit="1"/>
          </p:cNvSpPr>
          <p:nvPr>
            <p:ph type="sldImg"/>
          </p:nvPr>
        </p:nvSpPr>
        <p:spPr>
          <a:ln/>
        </p:spPr>
      </p:sp>
      <p:sp>
        <p:nvSpPr>
          <p:cNvPr id="993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a:t>Animated slide</a:t>
            </a:r>
          </a:p>
          <a:p>
            <a:pPr eaLnBrk="1" hangingPunct="1"/>
            <a:r>
              <a:rPr lang="en-US"/>
              <a:t>First you get Neutral. </a:t>
            </a:r>
            <a:r>
              <a:rPr lang="en-US" i="1"/>
              <a:t>click</a:t>
            </a:r>
            <a:r>
              <a:rPr lang="en-US"/>
              <a:t> with heart focus and heart breathing. Everyone practice that again now. </a:t>
            </a:r>
            <a:r>
              <a:rPr lang="en-US" i="1"/>
              <a:t>Wait 20 seconds.</a:t>
            </a:r>
            <a:r>
              <a:rPr lang="en-US"/>
              <a:t> Now you activate a heart feeling </a:t>
            </a:r>
            <a:r>
              <a:rPr lang="en-US" i="1"/>
              <a:t>click</a:t>
            </a:r>
            <a:r>
              <a:rPr lang="en-US"/>
              <a:t> to impact the longer lasting hormonal shifts that come from positive emotions. </a:t>
            </a:r>
            <a:r>
              <a:rPr lang="en-US" i="1"/>
              <a:t>Refer to the horizontal axis on the Grid. </a:t>
            </a:r>
          </a:p>
          <a:p>
            <a:pPr eaLnBrk="1" hangingPunct="1"/>
            <a:r>
              <a:rPr lang="en-US"/>
              <a:t>We call these heart feelings for two reasons. 1. People typically associate these kinds of emotions with the heart and 2. they impact your heart</a:t>
            </a:r>
            <a:r>
              <a:rPr lang="ja-JP" altLang="en-US"/>
              <a:t>’</a:t>
            </a:r>
            <a:r>
              <a:rPr lang="en-US"/>
              <a:t>s rhythms which you can observe in real time as HRV. One of the easiest ways to do this step is to remember a special place, the appreciation, care or love you feel for a close friend or family member or </a:t>
            </a:r>
            <a:r>
              <a:rPr lang="en-US" i="1"/>
              <a:t>click</a:t>
            </a:r>
            <a:r>
              <a:rPr lang="en-US"/>
              <a:t> anything that feels good to you. It could be something funny; it can even be a dish of your favorite ice cream. It can be a genuine feeling of any of the emotions on this side of the right side of the Grid. </a:t>
            </a:r>
            <a:r>
              <a:rPr lang="en-US" i="1"/>
              <a:t>Ask for more examples.</a:t>
            </a:r>
            <a:r>
              <a:rPr lang="en-US"/>
              <a:t> In your guidebook, jot down a few examples you can use for this step.</a:t>
            </a:r>
          </a:p>
          <a:p>
            <a:pPr eaLnBrk="1" hangingPunct="1"/>
            <a:r>
              <a:rPr lang="en-US"/>
              <a:t>The important thing is to </a:t>
            </a:r>
            <a:r>
              <a:rPr lang="en-US" u="sng"/>
              <a:t>feel</a:t>
            </a:r>
            <a:r>
              <a:rPr lang="en-US"/>
              <a:t> these emotions; not just think about them or visualize them. You want to re-experience the moment. It's the sincere feeling that comes from the experience that counts and anchors HRV coherence. Aren</a:t>
            </a:r>
            <a:r>
              <a:rPr lang="ja-JP" altLang="en-US"/>
              <a:t>’</a:t>
            </a:r>
            <a:r>
              <a:rPr lang="en-US"/>
              <a:t>t these peak moments?</a:t>
            </a:r>
          </a:p>
          <a:p>
            <a:pPr eaLnBrk="1" hangingPunct="1"/>
            <a:r>
              <a:rPr lang="en-US"/>
              <a:t>Now let</a:t>
            </a:r>
            <a:r>
              <a:rPr lang="ja-JP" altLang="en-US"/>
              <a:t>’</a:t>
            </a:r>
            <a:r>
              <a:rPr lang="en-US"/>
              <a:t>s practice these steps to Quick Coherence. Remember: Don't just </a:t>
            </a:r>
            <a:r>
              <a:rPr lang="en-US" u="sng"/>
              <a:t>think</a:t>
            </a:r>
            <a:r>
              <a:rPr lang="en-US"/>
              <a:t> positive. </a:t>
            </a:r>
            <a:r>
              <a:rPr lang="en-US" u="sng"/>
              <a:t>Feel</a:t>
            </a:r>
            <a:r>
              <a:rPr lang="en-US"/>
              <a:t> positive. Just recall a positive or fun time in your life and attempt to re-experience it. And sustain that positive feeling for about 20 seconds.</a:t>
            </a:r>
          </a:p>
          <a:p>
            <a:pPr eaLnBrk="1" hangingPunct="1"/>
            <a:r>
              <a:rPr lang="en-US"/>
              <a:t>Okay, now first get Neutral. </a:t>
            </a:r>
          </a:p>
          <a:p>
            <a:pPr eaLnBrk="1" hangingPunct="1"/>
            <a:r>
              <a:rPr lang="en-US"/>
              <a:t>Focus on the area around your heart. Feel your breath coming in through your heart and out through your heart. </a:t>
            </a:r>
          </a:p>
          <a:p>
            <a:pPr eaLnBrk="1" hangingPunct="1"/>
            <a:r>
              <a:rPr lang="en-US" i="1"/>
              <a:t>Wait 10 seconds.</a:t>
            </a:r>
            <a:r>
              <a:rPr lang="en-US"/>
              <a:t> Now, make a sincere effort to activate a positive feeling. </a:t>
            </a:r>
            <a:r>
              <a:rPr lang="en-US" i="1"/>
              <a:t>Wait 30 seconds.</a:t>
            </a:r>
          </a:p>
          <a:p>
            <a:pPr eaLnBrk="1" hangingPunct="1"/>
            <a:r>
              <a:rPr lang="en-US"/>
              <a:t>What did you notice? Mentally, emotionally, physically? </a:t>
            </a:r>
            <a:r>
              <a:rPr lang="en-US" i="1"/>
              <a:t>Relate responses to physiological shifts on the Grid. Add QC to the horizontal line.</a:t>
            </a:r>
          </a:p>
          <a:p>
            <a:pPr eaLnBrk="1" hangingPunct="1"/>
            <a:r>
              <a:rPr lang="en-US"/>
              <a:t>Where did this experience put you on the Grid? How can this help you throughout the day?</a:t>
            </a:r>
          </a:p>
          <a:p>
            <a:pPr eaLnBrk="1" hangingPunct="1"/>
            <a:r>
              <a:rPr lang="en-US"/>
              <a:t>Let</a:t>
            </a:r>
            <a:r>
              <a:rPr lang="ja-JP" altLang="en-US"/>
              <a:t>’</a:t>
            </a:r>
            <a:r>
              <a:rPr lang="en-US"/>
              <a:t>s do it again. </a:t>
            </a:r>
          </a:p>
          <a:p>
            <a:pPr eaLnBrk="1" hangingPunct="1"/>
            <a:r>
              <a:rPr lang="en-US"/>
              <a:t>Heart focus. Heart breathing. Heart feeling. </a:t>
            </a:r>
            <a:r>
              <a:rPr lang="en-US" i="1"/>
              <a:t>Wait 30 seconds.</a:t>
            </a:r>
            <a:r>
              <a:rPr lang="en-US"/>
              <a:t> </a:t>
            </a:r>
          </a:p>
          <a:p>
            <a:pPr eaLnBrk="1" hangingPunct="1"/>
            <a:r>
              <a:rPr lang="en-US" i="1"/>
              <a:t>Transition:</a:t>
            </a:r>
            <a:r>
              <a:rPr lang="en-US"/>
              <a:t> Let</a:t>
            </a:r>
            <a:r>
              <a:rPr lang="ja-JP" altLang="en-US"/>
              <a:t>’</a:t>
            </a:r>
            <a:r>
              <a:rPr lang="en-US"/>
              <a:t>s see what this can do to your hormonal balance.</a:t>
            </a:r>
          </a:p>
          <a:p>
            <a:pPr eaLnBrk="1" hangingPunct="1"/>
            <a:r>
              <a:rPr lang="en-US" i="1"/>
              <a:t>NOTE: Some may find it easier to focus first on the positive feeling rather than on the breathing. A sincere feeling of appreciation, care, etc. will bring more order to the ANS and make heart breathing easier or in some cases, not necessary. Keep in mind that the goal of level 2 coherence is to shift the emotion. And in highly charged situations it is often easier to disengage from the negative emotion first with the Neutral tool. Some may not be able to shift the emotion but will be able, at the very least, to disengage from the negative feeling and achieve level 1 coherence with the Neutral tool.</a:t>
            </a:r>
          </a:p>
        </p:txBody>
      </p:sp>
      <p:sp>
        <p:nvSpPr>
          <p:cNvPr id="99335" name="Text Box 4"/>
          <p:cNvSpPr txBox="1">
            <a:spLocks noChangeArrowheads="1"/>
          </p:cNvSpPr>
          <p:nvPr/>
        </p:nvSpPr>
        <p:spPr bwMode="auto">
          <a:xfrm>
            <a:off x="5273482" y="1670014"/>
            <a:ext cx="284788" cy="2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23" tIns="43762" rIns="87523" bIns="43762">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000" i="1">
                <a:latin typeface="Arial" charset="0"/>
              </a:rPr>
              <a:t>ff</a:t>
            </a:r>
          </a:p>
        </p:txBody>
      </p:sp>
      <p:sp>
        <p:nvSpPr>
          <p:cNvPr id="99336" name="Text Box 5"/>
          <p:cNvSpPr txBox="1">
            <a:spLocks noChangeArrowheads="1"/>
          </p:cNvSpPr>
          <p:nvPr/>
        </p:nvSpPr>
        <p:spPr bwMode="auto">
          <a:xfrm>
            <a:off x="6287729" y="8759545"/>
            <a:ext cx="335064" cy="2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36" tIns="43768" rIns="87536" bIns="43768">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100">
                <a:latin typeface="Arial" charset="0"/>
              </a:rPr>
              <a:t>35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 Transforming Stress Workshop</a:t>
            </a:r>
          </a:p>
        </p:txBody>
      </p:sp>
      <p:sp>
        <p:nvSpPr>
          <p:cNvPr id="471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Leader</a:t>
            </a:r>
            <a:r>
              <a:rPr lang="ja-JP" altLang="en-US">
                <a:latin typeface="Arial" charset="0"/>
              </a:rPr>
              <a:t>’</a:t>
            </a:r>
            <a:r>
              <a:rPr lang="en-US">
                <a:latin typeface="Arial" charset="0"/>
              </a:rPr>
              <a:t>s Notes</a:t>
            </a:r>
          </a:p>
        </p:txBody>
      </p:sp>
      <p:sp>
        <p:nvSpPr>
          <p:cNvPr id="47108"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orte" charset="0"/>
                <a:ea typeface="ＭＳ Ｐゴシック" charset="0"/>
              </a:defRPr>
            </a:lvl1pPr>
            <a:lvl2pPr marL="711226" indent="-273548" eaLnBrk="0" hangingPunct="0">
              <a:defRPr>
                <a:solidFill>
                  <a:schemeClr val="tx1"/>
                </a:solidFill>
                <a:latin typeface="Forte" charset="0"/>
                <a:ea typeface="ＭＳ Ｐゴシック" charset="0"/>
              </a:defRPr>
            </a:lvl2pPr>
            <a:lvl3pPr marL="1094194" indent="-218839" eaLnBrk="0" hangingPunct="0">
              <a:defRPr>
                <a:solidFill>
                  <a:schemeClr val="tx1"/>
                </a:solidFill>
                <a:latin typeface="Forte" charset="0"/>
                <a:ea typeface="ＭＳ Ｐゴシック" charset="0"/>
              </a:defRPr>
            </a:lvl3pPr>
            <a:lvl4pPr marL="1531871" indent="-218839" eaLnBrk="0" hangingPunct="0">
              <a:defRPr>
                <a:solidFill>
                  <a:schemeClr val="tx1"/>
                </a:solidFill>
                <a:latin typeface="Forte" charset="0"/>
                <a:ea typeface="ＭＳ Ｐゴシック" charset="0"/>
              </a:defRPr>
            </a:lvl4pPr>
            <a:lvl5pPr marL="1969549" indent="-218839" eaLnBrk="0" hangingPunct="0">
              <a:defRPr>
                <a:solidFill>
                  <a:schemeClr val="tx1"/>
                </a:solidFill>
                <a:latin typeface="Forte" charset="0"/>
                <a:ea typeface="ＭＳ Ｐゴシック" charset="0"/>
              </a:defRPr>
            </a:lvl5pPr>
            <a:lvl6pPr marL="2407227" indent="-218839" eaLnBrk="0" fontAlgn="base" hangingPunct="0">
              <a:spcBef>
                <a:spcPct val="0"/>
              </a:spcBef>
              <a:spcAft>
                <a:spcPct val="0"/>
              </a:spcAft>
              <a:defRPr>
                <a:solidFill>
                  <a:schemeClr val="tx1"/>
                </a:solidFill>
                <a:latin typeface="Forte" charset="0"/>
                <a:ea typeface="ＭＳ Ｐゴシック" charset="0"/>
              </a:defRPr>
            </a:lvl6pPr>
            <a:lvl7pPr marL="2844904" indent="-218839" eaLnBrk="0" fontAlgn="base" hangingPunct="0">
              <a:spcBef>
                <a:spcPct val="0"/>
              </a:spcBef>
              <a:spcAft>
                <a:spcPct val="0"/>
              </a:spcAft>
              <a:defRPr>
                <a:solidFill>
                  <a:schemeClr val="tx1"/>
                </a:solidFill>
                <a:latin typeface="Forte" charset="0"/>
                <a:ea typeface="ＭＳ Ｐゴシック" charset="0"/>
              </a:defRPr>
            </a:lvl7pPr>
            <a:lvl8pPr marL="3282582" indent="-218839" eaLnBrk="0" fontAlgn="base" hangingPunct="0">
              <a:spcBef>
                <a:spcPct val="0"/>
              </a:spcBef>
              <a:spcAft>
                <a:spcPct val="0"/>
              </a:spcAft>
              <a:defRPr>
                <a:solidFill>
                  <a:schemeClr val="tx1"/>
                </a:solidFill>
                <a:latin typeface="Forte" charset="0"/>
                <a:ea typeface="ＭＳ Ｐゴシック" charset="0"/>
              </a:defRPr>
            </a:lvl8pPr>
            <a:lvl9pPr marL="3720259" indent="-218839"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©2007 HeartMath</a:t>
            </a:r>
          </a:p>
        </p:txBody>
      </p:sp>
      <p:sp>
        <p:nvSpPr>
          <p:cNvPr id="47109" name="Rectangle 2"/>
          <p:cNvSpPr>
            <a:spLocks noGrp="1" noRot="1" noChangeAspect="1" noChangeArrowheads="1" noTextEdit="1"/>
          </p:cNvSpPr>
          <p:nvPr>
            <p:ph type="sldImg"/>
          </p:nvPr>
        </p:nvSpPr>
        <p:spPr>
          <a:ln/>
        </p:spPr>
      </p:sp>
      <p:sp>
        <p:nvSpPr>
          <p:cNvPr id="471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a:t>Animated slide. </a:t>
            </a:r>
          </a:p>
          <a:p>
            <a:pPr eaLnBrk="1" hangingPunct="1"/>
            <a:r>
              <a:rPr lang="en-US"/>
              <a:t>Positive emotions are good for you. You</a:t>
            </a:r>
            <a:r>
              <a:rPr lang="ja-JP" altLang="en-US"/>
              <a:t>’</a:t>
            </a:r>
            <a:r>
              <a:rPr lang="en-US"/>
              <a:t>ve already seen how they impact the DHEA/Cortisol levels. It</a:t>
            </a:r>
            <a:r>
              <a:rPr lang="ja-JP" altLang="en-US"/>
              <a:t>’</a:t>
            </a:r>
            <a:r>
              <a:rPr lang="en-US"/>
              <a:t>s been shown in many studies that they affect health and performance in a dramatic way. </a:t>
            </a:r>
          </a:p>
          <a:p>
            <a:pPr eaLnBrk="1" hangingPunct="1"/>
            <a:r>
              <a:rPr lang="en-US" i="1"/>
              <a:t>Allow a few moments for people to read the slide.</a:t>
            </a:r>
          </a:p>
          <a:p>
            <a:pPr eaLnBrk="1" hangingPunct="1"/>
            <a:r>
              <a:rPr lang="en-US" i="1"/>
              <a:t>Refer to the emotions listed on the right side of the Grid. Solicit examples of how each can change a situation and/or make a good one even better. You can also refer to the very first f/c RE qualities of peak moments lists and point out any emotion listed on that chart. E.g. How can an attitude of appreciation impact a meeting? </a:t>
            </a:r>
          </a:p>
          <a:p>
            <a:pPr eaLnBrk="1" hangingPunct="1"/>
            <a:endParaRPr lang="en-US" i="1"/>
          </a:p>
          <a:p>
            <a:pPr eaLnBrk="1" hangingPunct="1"/>
            <a:r>
              <a:rPr lang="en-US"/>
              <a:t>The technique is called the Quick Coherence® Technique. (QCT)</a:t>
            </a:r>
          </a:p>
          <a:p>
            <a:pPr eaLnBrk="1" hangingPunct="1"/>
            <a:r>
              <a:rPr lang="en-US" i="1"/>
              <a:t>Transition:</a:t>
            </a:r>
            <a:r>
              <a:rPr lang="en-US"/>
              <a:t> QCT is easy. It</a:t>
            </a:r>
            <a:r>
              <a:rPr lang="ja-JP" altLang="en-US"/>
              <a:t>’</a:t>
            </a:r>
            <a:r>
              <a:rPr lang="en-US"/>
              <a:t>s three steps and you already know how to do the first two.</a:t>
            </a:r>
          </a:p>
          <a:p>
            <a:pPr eaLnBrk="1" hangingPunct="1"/>
            <a:endParaRPr lang="en-US"/>
          </a:p>
          <a:p>
            <a:pPr eaLnBrk="1" hangingPunct="1"/>
            <a:endParaRPr lang="en-US"/>
          </a:p>
          <a:p>
            <a:pPr eaLnBrk="1" hangingPunct="1"/>
            <a:endParaRPr lang="en-US"/>
          </a:p>
          <a:p>
            <a:pPr eaLnBrk="1" hangingPunct="1"/>
            <a:endParaRPr lang="en-US"/>
          </a:p>
        </p:txBody>
      </p:sp>
      <p:sp>
        <p:nvSpPr>
          <p:cNvPr id="47111" name="Text Box 4"/>
          <p:cNvSpPr txBox="1">
            <a:spLocks noChangeArrowheads="1"/>
          </p:cNvSpPr>
          <p:nvPr/>
        </p:nvSpPr>
        <p:spPr bwMode="auto">
          <a:xfrm>
            <a:off x="5273482" y="1670014"/>
            <a:ext cx="349320" cy="2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23" tIns="43762" rIns="87523" bIns="43762">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000" i="1">
                <a:latin typeface="Arial" charset="0"/>
              </a:rPr>
              <a:t>ee</a:t>
            </a:r>
          </a:p>
        </p:txBody>
      </p:sp>
      <p:sp>
        <p:nvSpPr>
          <p:cNvPr id="47112" name="Text Box 5"/>
          <p:cNvSpPr txBox="1">
            <a:spLocks noChangeArrowheads="1"/>
          </p:cNvSpPr>
          <p:nvPr/>
        </p:nvSpPr>
        <p:spPr bwMode="auto">
          <a:xfrm>
            <a:off x="6287729" y="8759545"/>
            <a:ext cx="335064" cy="2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36" tIns="43768" rIns="87536" bIns="43768">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100">
                <a:latin typeface="Arial" charset="0"/>
              </a:rPr>
              <a:t>34</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 Transforming Stress Workshop</a:t>
            </a:r>
          </a:p>
        </p:txBody>
      </p:sp>
      <p:sp>
        <p:nvSpPr>
          <p:cNvPr id="419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Leader</a:t>
            </a:r>
            <a:r>
              <a:rPr lang="ja-JP" altLang="en-US">
                <a:latin typeface="Arial" charset="0"/>
              </a:rPr>
              <a:t>’</a:t>
            </a:r>
            <a:r>
              <a:rPr lang="en-US">
                <a:latin typeface="Arial" charset="0"/>
              </a:rPr>
              <a:t>s Notes</a:t>
            </a:r>
          </a:p>
        </p:txBody>
      </p:sp>
      <p:sp>
        <p:nvSpPr>
          <p:cNvPr id="41988"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orte" charset="0"/>
                <a:ea typeface="ＭＳ Ｐゴシック" charset="0"/>
              </a:defRPr>
            </a:lvl1pPr>
            <a:lvl2pPr marL="711226" indent="-273548" eaLnBrk="0" hangingPunct="0">
              <a:defRPr>
                <a:solidFill>
                  <a:schemeClr val="tx1"/>
                </a:solidFill>
                <a:latin typeface="Forte" charset="0"/>
                <a:ea typeface="ＭＳ Ｐゴシック" charset="0"/>
              </a:defRPr>
            </a:lvl2pPr>
            <a:lvl3pPr marL="1094194" indent="-218839" eaLnBrk="0" hangingPunct="0">
              <a:defRPr>
                <a:solidFill>
                  <a:schemeClr val="tx1"/>
                </a:solidFill>
                <a:latin typeface="Forte" charset="0"/>
                <a:ea typeface="ＭＳ Ｐゴシック" charset="0"/>
              </a:defRPr>
            </a:lvl3pPr>
            <a:lvl4pPr marL="1531871" indent="-218839" eaLnBrk="0" hangingPunct="0">
              <a:defRPr>
                <a:solidFill>
                  <a:schemeClr val="tx1"/>
                </a:solidFill>
                <a:latin typeface="Forte" charset="0"/>
                <a:ea typeface="ＭＳ Ｐゴシック" charset="0"/>
              </a:defRPr>
            </a:lvl4pPr>
            <a:lvl5pPr marL="1969549" indent="-218839" eaLnBrk="0" hangingPunct="0">
              <a:defRPr>
                <a:solidFill>
                  <a:schemeClr val="tx1"/>
                </a:solidFill>
                <a:latin typeface="Forte" charset="0"/>
                <a:ea typeface="ＭＳ Ｐゴシック" charset="0"/>
              </a:defRPr>
            </a:lvl5pPr>
            <a:lvl6pPr marL="2407227" indent="-218839" eaLnBrk="0" fontAlgn="base" hangingPunct="0">
              <a:spcBef>
                <a:spcPct val="0"/>
              </a:spcBef>
              <a:spcAft>
                <a:spcPct val="0"/>
              </a:spcAft>
              <a:defRPr>
                <a:solidFill>
                  <a:schemeClr val="tx1"/>
                </a:solidFill>
                <a:latin typeface="Forte" charset="0"/>
                <a:ea typeface="ＭＳ Ｐゴシック" charset="0"/>
              </a:defRPr>
            </a:lvl6pPr>
            <a:lvl7pPr marL="2844904" indent="-218839" eaLnBrk="0" fontAlgn="base" hangingPunct="0">
              <a:spcBef>
                <a:spcPct val="0"/>
              </a:spcBef>
              <a:spcAft>
                <a:spcPct val="0"/>
              </a:spcAft>
              <a:defRPr>
                <a:solidFill>
                  <a:schemeClr val="tx1"/>
                </a:solidFill>
                <a:latin typeface="Forte" charset="0"/>
                <a:ea typeface="ＭＳ Ｐゴシック" charset="0"/>
              </a:defRPr>
            </a:lvl7pPr>
            <a:lvl8pPr marL="3282582" indent="-218839" eaLnBrk="0" fontAlgn="base" hangingPunct="0">
              <a:spcBef>
                <a:spcPct val="0"/>
              </a:spcBef>
              <a:spcAft>
                <a:spcPct val="0"/>
              </a:spcAft>
              <a:defRPr>
                <a:solidFill>
                  <a:schemeClr val="tx1"/>
                </a:solidFill>
                <a:latin typeface="Forte" charset="0"/>
                <a:ea typeface="ＭＳ Ｐゴシック" charset="0"/>
              </a:defRPr>
            </a:lvl8pPr>
            <a:lvl9pPr marL="3720259" indent="-218839"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©2007 HeartMath</a:t>
            </a:r>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xfrm>
            <a:off x="434678" y="2273539"/>
            <a:ext cx="5951156" cy="63072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There are many benefits to adding more coherence to your life. </a:t>
            </a:r>
          </a:p>
          <a:p>
            <a:pPr eaLnBrk="1" hangingPunct="1"/>
            <a:r>
              <a:rPr lang="en-US" i="1"/>
              <a:t> Allow a few moments for people to read the slide.</a:t>
            </a:r>
          </a:p>
          <a:p>
            <a:pPr eaLnBrk="1" hangingPunct="1"/>
            <a:endParaRPr lang="en-US" i="1"/>
          </a:p>
          <a:p>
            <a:pPr eaLnBrk="1" hangingPunct="1"/>
            <a:endParaRPr lang="en-US"/>
          </a:p>
          <a:p>
            <a:pPr eaLnBrk="1" hangingPunct="1"/>
            <a:endParaRPr lang="en-US"/>
          </a:p>
          <a:p>
            <a:pPr eaLnBrk="1" hangingPunct="1"/>
            <a:endParaRPr lang="en-US"/>
          </a:p>
        </p:txBody>
      </p:sp>
      <p:sp>
        <p:nvSpPr>
          <p:cNvPr id="41991" name="Text Box 4"/>
          <p:cNvSpPr txBox="1">
            <a:spLocks noChangeArrowheads="1"/>
          </p:cNvSpPr>
          <p:nvPr/>
        </p:nvSpPr>
        <p:spPr bwMode="auto">
          <a:xfrm>
            <a:off x="5273482" y="1670014"/>
            <a:ext cx="249383" cy="2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23" tIns="43762" rIns="87523" bIns="43762">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000" i="1">
                <a:latin typeface="Arial" charset="0"/>
              </a:rPr>
              <a:t>r</a:t>
            </a:r>
          </a:p>
        </p:txBody>
      </p:sp>
      <p:sp>
        <p:nvSpPr>
          <p:cNvPr id="41992" name="Text Box 6"/>
          <p:cNvSpPr txBox="1">
            <a:spLocks noChangeArrowheads="1"/>
          </p:cNvSpPr>
          <p:nvPr/>
        </p:nvSpPr>
        <p:spPr bwMode="auto">
          <a:xfrm>
            <a:off x="6287729" y="8759545"/>
            <a:ext cx="335064" cy="2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36" tIns="43768" rIns="87536" bIns="43768">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100">
                <a:latin typeface="Arial" charset="0"/>
              </a:rPr>
              <a:t>20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 Transforming Stress Workshop</a:t>
            </a:r>
          </a:p>
        </p:txBody>
      </p:sp>
      <p:sp>
        <p:nvSpPr>
          <p:cNvPr id="327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Leader</a:t>
            </a:r>
            <a:r>
              <a:rPr lang="ja-JP" altLang="en-US">
                <a:latin typeface="Arial" charset="0"/>
              </a:rPr>
              <a:t>’</a:t>
            </a:r>
            <a:r>
              <a:rPr lang="en-US">
                <a:latin typeface="Arial" charset="0"/>
              </a:rPr>
              <a:t>s Notes</a:t>
            </a:r>
          </a:p>
        </p:txBody>
      </p:sp>
      <p:sp>
        <p:nvSpPr>
          <p:cNvPr id="32772"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orte" charset="0"/>
                <a:ea typeface="ＭＳ Ｐゴシック" charset="0"/>
              </a:defRPr>
            </a:lvl1pPr>
            <a:lvl2pPr marL="711226" indent="-273548" eaLnBrk="0" hangingPunct="0">
              <a:defRPr>
                <a:solidFill>
                  <a:schemeClr val="tx1"/>
                </a:solidFill>
                <a:latin typeface="Forte" charset="0"/>
                <a:ea typeface="ＭＳ Ｐゴシック" charset="0"/>
              </a:defRPr>
            </a:lvl2pPr>
            <a:lvl3pPr marL="1094194" indent="-218839" eaLnBrk="0" hangingPunct="0">
              <a:defRPr>
                <a:solidFill>
                  <a:schemeClr val="tx1"/>
                </a:solidFill>
                <a:latin typeface="Forte" charset="0"/>
                <a:ea typeface="ＭＳ Ｐゴシック" charset="0"/>
              </a:defRPr>
            </a:lvl3pPr>
            <a:lvl4pPr marL="1531871" indent="-218839" eaLnBrk="0" hangingPunct="0">
              <a:defRPr>
                <a:solidFill>
                  <a:schemeClr val="tx1"/>
                </a:solidFill>
                <a:latin typeface="Forte" charset="0"/>
                <a:ea typeface="ＭＳ Ｐゴシック" charset="0"/>
              </a:defRPr>
            </a:lvl4pPr>
            <a:lvl5pPr marL="1969549" indent="-218839" eaLnBrk="0" hangingPunct="0">
              <a:defRPr>
                <a:solidFill>
                  <a:schemeClr val="tx1"/>
                </a:solidFill>
                <a:latin typeface="Forte" charset="0"/>
                <a:ea typeface="ＭＳ Ｐゴシック" charset="0"/>
              </a:defRPr>
            </a:lvl5pPr>
            <a:lvl6pPr marL="2407227" indent="-218839" eaLnBrk="0" fontAlgn="base" hangingPunct="0">
              <a:spcBef>
                <a:spcPct val="0"/>
              </a:spcBef>
              <a:spcAft>
                <a:spcPct val="0"/>
              </a:spcAft>
              <a:defRPr>
                <a:solidFill>
                  <a:schemeClr val="tx1"/>
                </a:solidFill>
                <a:latin typeface="Forte" charset="0"/>
                <a:ea typeface="ＭＳ Ｐゴシック" charset="0"/>
              </a:defRPr>
            </a:lvl6pPr>
            <a:lvl7pPr marL="2844904" indent="-218839" eaLnBrk="0" fontAlgn="base" hangingPunct="0">
              <a:spcBef>
                <a:spcPct val="0"/>
              </a:spcBef>
              <a:spcAft>
                <a:spcPct val="0"/>
              </a:spcAft>
              <a:defRPr>
                <a:solidFill>
                  <a:schemeClr val="tx1"/>
                </a:solidFill>
                <a:latin typeface="Forte" charset="0"/>
                <a:ea typeface="ＭＳ Ｐゴシック" charset="0"/>
              </a:defRPr>
            </a:lvl7pPr>
            <a:lvl8pPr marL="3282582" indent="-218839" eaLnBrk="0" fontAlgn="base" hangingPunct="0">
              <a:spcBef>
                <a:spcPct val="0"/>
              </a:spcBef>
              <a:spcAft>
                <a:spcPct val="0"/>
              </a:spcAft>
              <a:defRPr>
                <a:solidFill>
                  <a:schemeClr val="tx1"/>
                </a:solidFill>
                <a:latin typeface="Forte" charset="0"/>
                <a:ea typeface="ＭＳ Ｐゴシック" charset="0"/>
              </a:defRPr>
            </a:lvl8pPr>
            <a:lvl9pPr marL="3720259" indent="-218839"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©2007 HeartMath</a:t>
            </a:r>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But…</a:t>
            </a:r>
          </a:p>
          <a:p>
            <a:pPr eaLnBrk="1" hangingPunct="1"/>
            <a:r>
              <a:rPr lang="en-US"/>
              <a:t>Stress is not the situation but your mental and emotional </a:t>
            </a:r>
            <a:r>
              <a:rPr lang="en-US" u="sng"/>
              <a:t>reaction</a:t>
            </a:r>
            <a:r>
              <a:rPr lang="en-US"/>
              <a:t> to it. </a:t>
            </a:r>
            <a:r>
              <a:rPr lang="en-US" i="1"/>
              <a:t>Point to impact list.</a:t>
            </a:r>
            <a:r>
              <a:rPr lang="en-US"/>
              <a:t> </a:t>
            </a:r>
          </a:p>
          <a:p>
            <a:pPr eaLnBrk="1" hangingPunct="1"/>
            <a:r>
              <a:rPr lang="en-US"/>
              <a:t>And stress not only feels rotten, it </a:t>
            </a:r>
            <a:r>
              <a:rPr lang="en-US" i="1"/>
              <a:t>click</a:t>
            </a:r>
          </a:p>
          <a:p>
            <a:pPr eaLnBrk="1" hangingPunct="1"/>
            <a:r>
              <a:rPr lang="en-US"/>
              <a:t>impacts your ability to think clearly, respond appropriately and perform at your best while it</a:t>
            </a:r>
          </a:p>
          <a:p>
            <a:pPr eaLnBrk="1" hangingPunct="1"/>
            <a:r>
              <a:rPr lang="en-US"/>
              <a:t>impacts your quality of life: how you feel at the end of the day, your energy levels and your health.</a:t>
            </a:r>
          </a:p>
          <a:p>
            <a:pPr eaLnBrk="1" hangingPunct="1"/>
            <a:endParaRPr lang="en-US"/>
          </a:p>
          <a:p>
            <a:pPr eaLnBrk="1" hangingPunct="1"/>
            <a:r>
              <a:rPr lang="en-US"/>
              <a:t>Oh, but there</a:t>
            </a:r>
            <a:r>
              <a:rPr lang="ja-JP" altLang="en-US"/>
              <a:t>’</a:t>
            </a:r>
            <a:r>
              <a:rPr lang="en-US"/>
              <a:t>s </a:t>
            </a:r>
            <a:r>
              <a:rPr lang="en-US" i="1"/>
              <a:t>good</a:t>
            </a:r>
            <a:r>
              <a:rPr lang="en-US"/>
              <a:t> stress--- some of us need stress, right?</a:t>
            </a:r>
          </a:p>
          <a:p>
            <a:pPr eaLnBrk="1" hangingPunct="1"/>
            <a:endParaRPr lang="en-US"/>
          </a:p>
          <a:p>
            <a:pPr eaLnBrk="1" hangingPunct="1"/>
            <a:r>
              <a:rPr lang="en-US"/>
              <a:t>Stress can be instrumental because it</a:t>
            </a:r>
            <a:r>
              <a:rPr lang="ja-JP" altLang="en-US"/>
              <a:t>’</a:t>
            </a:r>
            <a:r>
              <a:rPr lang="en-US"/>
              <a:t>s telling us that something is out of balance and needs to be adjusted. But we have to pay attention to the signals in order to learn from them.</a:t>
            </a:r>
          </a:p>
          <a:p>
            <a:pPr eaLnBrk="1" hangingPunct="1"/>
            <a:endParaRPr lang="en-US"/>
          </a:p>
          <a:p>
            <a:pPr eaLnBrk="1" hangingPunct="1"/>
            <a:r>
              <a:rPr lang="en-US" i="1"/>
              <a:t>Tip: Ask for hands, </a:t>
            </a:r>
            <a:r>
              <a:rPr lang="ja-JP" altLang="en-US" i="1"/>
              <a:t>“</a:t>
            </a:r>
            <a:r>
              <a:rPr lang="en-US" i="1"/>
              <a:t>Who believes there</a:t>
            </a:r>
            <a:r>
              <a:rPr lang="ja-JP" altLang="en-US" i="1"/>
              <a:t>’</a:t>
            </a:r>
            <a:r>
              <a:rPr lang="en-US" i="1"/>
              <a:t>s such a thing as good stress?</a:t>
            </a:r>
          </a:p>
          <a:p>
            <a:pPr eaLnBrk="1" hangingPunct="1"/>
            <a:r>
              <a:rPr lang="en-US" i="1"/>
              <a:t> It</a:t>
            </a:r>
            <a:r>
              <a:rPr lang="ja-JP" altLang="en-US" i="1"/>
              <a:t>’</a:t>
            </a:r>
            <a:r>
              <a:rPr lang="en-US" i="1"/>
              <a:t>s important that you clarify that from the HeartMath perspective there is no such thing as </a:t>
            </a:r>
            <a:r>
              <a:rPr lang="en-US" i="1" u="sng"/>
              <a:t>good</a:t>
            </a:r>
            <a:r>
              <a:rPr lang="en-US" i="1"/>
              <a:t> stress. If it feels good, there</a:t>
            </a:r>
            <a:r>
              <a:rPr lang="ja-JP" altLang="en-US" i="1"/>
              <a:t>’</a:t>
            </a:r>
            <a:r>
              <a:rPr lang="en-US" i="1"/>
              <a:t>s going to be a different physiological response. Good stress is an oxymoron! From the HeartMath perspective, stress is a physiological response to a negative emotion. And if someone believes stress is good and/or they need it to get the job done, they then will justify having it and not do anything about it. </a:t>
            </a:r>
          </a:p>
          <a:p>
            <a:pPr eaLnBrk="1" hangingPunct="1"/>
            <a:r>
              <a:rPr lang="en-US" i="1"/>
              <a:t>The unspoken first step in all coherence building tools and techniques is to recognize the stressful feeling. What most people mean when they speak of good stress, is challenge and will be explained in the next slide.</a:t>
            </a:r>
          </a:p>
          <a:p>
            <a:pPr eaLnBrk="1" hangingPunct="1"/>
            <a:endParaRPr lang="en-US" i="1"/>
          </a:p>
          <a:p>
            <a:pPr eaLnBrk="1" hangingPunct="1"/>
            <a:endParaRPr lang="en-US"/>
          </a:p>
          <a:p>
            <a:pPr eaLnBrk="1" hangingPunct="1"/>
            <a:endParaRPr lang="en-US"/>
          </a:p>
        </p:txBody>
      </p:sp>
      <p:sp>
        <p:nvSpPr>
          <p:cNvPr id="32775" name="Text Box 4"/>
          <p:cNvSpPr txBox="1">
            <a:spLocks noChangeArrowheads="1"/>
          </p:cNvSpPr>
          <p:nvPr/>
        </p:nvSpPr>
        <p:spPr bwMode="auto">
          <a:xfrm>
            <a:off x="5273482" y="1670014"/>
            <a:ext cx="270798" cy="2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23" tIns="43762" rIns="87523" bIns="43762">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000" i="1">
                <a:latin typeface="Arial" charset="0"/>
              </a:rPr>
              <a:t>c</a:t>
            </a:r>
          </a:p>
        </p:txBody>
      </p:sp>
      <p:sp>
        <p:nvSpPr>
          <p:cNvPr id="32776" name="Text Box 5"/>
          <p:cNvSpPr txBox="1">
            <a:spLocks noChangeArrowheads="1"/>
          </p:cNvSpPr>
          <p:nvPr/>
        </p:nvSpPr>
        <p:spPr bwMode="auto">
          <a:xfrm>
            <a:off x="6287729" y="8759545"/>
            <a:ext cx="255072" cy="2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36" tIns="43768" rIns="87536" bIns="43768">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100">
                <a:latin typeface="Arial" charset="0"/>
              </a:rPr>
              <a:t>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 Transforming Stress Workshop</a:t>
            </a:r>
          </a:p>
        </p:txBody>
      </p:sp>
      <p:sp>
        <p:nvSpPr>
          <p:cNvPr id="337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Leader</a:t>
            </a:r>
            <a:r>
              <a:rPr lang="ja-JP" altLang="en-US">
                <a:latin typeface="Arial" charset="0"/>
              </a:rPr>
              <a:t>’</a:t>
            </a:r>
            <a:r>
              <a:rPr lang="en-US">
                <a:latin typeface="Arial" charset="0"/>
              </a:rPr>
              <a:t>s Notes</a:t>
            </a:r>
          </a:p>
        </p:txBody>
      </p:sp>
      <p:sp>
        <p:nvSpPr>
          <p:cNvPr id="33796"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orte" charset="0"/>
                <a:ea typeface="ＭＳ Ｐゴシック" charset="0"/>
              </a:defRPr>
            </a:lvl1pPr>
            <a:lvl2pPr marL="711226" indent="-273548" eaLnBrk="0" hangingPunct="0">
              <a:defRPr>
                <a:solidFill>
                  <a:schemeClr val="tx1"/>
                </a:solidFill>
                <a:latin typeface="Forte" charset="0"/>
                <a:ea typeface="ＭＳ Ｐゴシック" charset="0"/>
              </a:defRPr>
            </a:lvl2pPr>
            <a:lvl3pPr marL="1094194" indent="-218839" eaLnBrk="0" hangingPunct="0">
              <a:defRPr>
                <a:solidFill>
                  <a:schemeClr val="tx1"/>
                </a:solidFill>
                <a:latin typeface="Forte" charset="0"/>
                <a:ea typeface="ＭＳ Ｐゴシック" charset="0"/>
              </a:defRPr>
            </a:lvl3pPr>
            <a:lvl4pPr marL="1531871" indent="-218839" eaLnBrk="0" hangingPunct="0">
              <a:defRPr>
                <a:solidFill>
                  <a:schemeClr val="tx1"/>
                </a:solidFill>
                <a:latin typeface="Forte" charset="0"/>
                <a:ea typeface="ＭＳ Ｐゴシック" charset="0"/>
              </a:defRPr>
            </a:lvl4pPr>
            <a:lvl5pPr marL="1969549" indent="-218839" eaLnBrk="0" hangingPunct="0">
              <a:defRPr>
                <a:solidFill>
                  <a:schemeClr val="tx1"/>
                </a:solidFill>
                <a:latin typeface="Forte" charset="0"/>
                <a:ea typeface="ＭＳ Ｐゴシック" charset="0"/>
              </a:defRPr>
            </a:lvl5pPr>
            <a:lvl6pPr marL="2407227" indent="-218839" eaLnBrk="0" fontAlgn="base" hangingPunct="0">
              <a:spcBef>
                <a:spcPct val="0"/>
              </a:spcBef>
              <a:spcAft>
                <a:spcPct val="0"/>
              </a:spcAft>
              <a:defRPr>
                <a:solidFill>
                  <a:schemeClr val="tx1"/>
                </a:solidFill>
                <a:latin typeface="Forte" charset="0"/>
                <a:ea typeface="ＭＳ Ｐゴシック" charset="0"/>
              </a:defRPr>
            </a:lvl6pPr>
            <a:lvl7pPr marL="2844904" indent="-218839" eaLnBrk="0" fontAlgn="base" hangingPunct="0">
              <a:spcBef>
                <a:spcPct val="0"/>
              </a:spcBef>
              <a:spcAft>
                <a:spcPct val="0"/>
              </a:spcAft>
              <a:defRPr>
                <a:solidFill>
                  <a:schemeClr val="tx1"/>
                </a:solidFill>
                <a:latin typeface="Forte" charset="0"/>
                <a:ea typeface="ＭＳ Ｐゴシック" charset="0"/>
              </a:defRPr>
            </a:lvl7pPr>
            <a:lvl8pPr marL="3282582" indent="-218839" eaLnBrk="0" fontAlgn="base" hangingPunct="0">
              <a:spcBef>
                <a:spcPct val="0"/>
              </a:spcBef>
              <a:spcAft>
                <a:spcPct val="0"/>
              </a:spcAft>
              <a:defRPr>
                <a:solidFill>
                  <a:schemeClr val="tx1"/>
                </a:solidFill>
                <a:latin typeface="Forte" charset="0"/>
                <a:ea typeface="ＭＳ Ｐゴシック" charset="0"/>
              </a:defRPr>
            </a:lvl8pPr>
            <a:lvl9pPr marL="3720259" indent="-218839"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©2007 HeartMath</a:t>
            </a:r>
          </a:p>
        </p:txBody>
      </p:sp>
      <p:sp>
        <p:nvSpPr>
          <p:cNvPr id="33797" name="Rectangle 4"/>
          <p:cNvSpPr>
            <a:spLocks noGrp="1" noRot="1" noChangeAspect="1" noChangeArrowheads="1" noTextEdit="1"/>
          </p:cNvSpPr>
          <p:nvPr>
            <p:ph type="sldImg"/>
          </p:nvPr>
        </p:nvSpPr>
        <p:spPr>
          <a:ln/>
        </p:spPr>
      </p:sp>
      <p:sp>
        <p:nvSpPr>
          <p:cNvPr id="3379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Some typical markers that you are on the down-slope include:</a:t>
            </a:r>
          </a:p>
          <a:p>
            <a:pPr lvl="2" eaLnBrk="1" hangingPunct="1"/>
            <a:r>
              <a:rPr lang="en-US"/>
              <a:t>Loss of focus and mental clarity</a:t>
            </a:r>
          </a:p>
          <a:p>
            <a:pPr lvl="2" eaLnBrk="1" hangingPunct="1"/>
            <a:r>
              <a:rPr lang="en-US"/>
              <a:t>Lack of ability to relax and sleep well</a:t>
            </a:r>
          </a:p>
          <a:p>
            <a:pPr lvl="2" eaLnBrk="1" hangingPunct="1"/>
            <a:r>
              <a:rPr lang="en-US"/>
              <a:t>Loss of self esteem</a:t>
            </a:r>
          </a:p>
          <a:p>
            <a:pPr lvl="2" eaLnBrk="1" hangingPunct="1"/>
            <a:r>
              <a:rPr lang="en-US"/>
              <a:t>Feeling tired and on edge</a:t>
            </a:r>
          </a:p>
          <a:p>
            <a:pPr lvl="2" eaLnBrk="1" hangingPunct="1"/>
            <a:r>
              <a:rPr lang="en-US"/>
              <a:t>Struggle to motivate yourself and others</a:t>
            </a:r>
          </a:p>
          <a:p>
            <a:pPr eaLnBrk="1" hangingPunct="1"/>
            <a:r>
              <a:rPr lang="en-US"/>
              <a:t>Where the curve peaks is different for different individuals depending on their resilience. Those with more resilience can perform at higher levels for longer periods. </a:t>
            </a:r>
          </a:p>
          <a:p>
            <a:pPr eaLnBrk="1" hangingPunct="1"/>
            <a:r>
              <a:rPr lang="en-US"/>
              <a:t>Those of us with less resilience will reach our peak earlier, have less capacity for coping and adapting, and have greater tendencies to become exhausted and sick. </a:t>
            </a:r>
          </a:p>
          <a:p>
            <a:pPr eaLnBrk="1" hangingPunct="1"/>
            <a:r>
              <a:rPr lang="en-US"/>
              <a:t>However, even those of us with more resilience will succumb to exhaustion and illness if the challenge lasts long enough. If we haven</a:t>
            </a:r>
            <a:r>
              <a:rPr lang="ja-JP" altLang="en-US"/>
              <a:t>’</a:t>
            </a:r>
            <a:r>
              <a:rPr lang="en-US"/>
              <a:t>t learned how to transform stress, we</a:t>
            </a:r>
            <a:r>
              <a:rPr lang="ja-JP" altLang="en-US"/>
              <a:t>’</a:t>
            </a:r>
            <a:r>
              <a:rPr lang="en-US"/>
              <a:t>re going to find ourselves on the down-slope. More about that later. Screen to black</a:t>
            </a:r>
          </a:p>
          <a:p>
            <a:pPr eaLnBrk="1" hangingPunct="1"/>
            <a:r>
              <a:rPr lang="en-US"/>
              <a:t>Back to f/c If these are some of your typical stresses and this is how they impact you, what do you do now to reduce your stress now? f/c in third column</a:t>
            </a:r>
          </a:p>
          <a:p>
            <a:pPr eaLnBrk="1" hangingPunct="1"/>
            <a:r>
              <a:rPr lang="en-US"/>
              <a:t>Okay so what we have here is a group of people who face </a:t>
            </a:r>
            <a:r>
              <a:rPr lang="en-US" i="1"/>
              <a:t>quickly read through the obstacles list</a:t>
            </a:r>
            <a:r>
              <a:rPr lang="en-US"/>
              <a:t> who get </a:t>
            </a:r>
            <a:r>
              <a:rPr lang="en-US" i="1"/>
              <a:t>quickly read through the impact list</a:t>
            </a:r>
            <a:r>
              <a:rPr lang="en-US"/>
              <a:t> and all you have to do is pick one solution, like soaking in a hot tub, that is obviously not appropriate while at a patient</a:t>
            </a:r>
            <a:r>
              <a:rPr lang="ja-JP" altLang="en-US"/>
              <a:t>’</a:t>
            </a:r>
            <a:r>
              <a:rPr lang="en-US"/>
              <a:t>s bed side or in a meeting. </a:t>
            </a:r>
          </a:p>
          <a:p>
            <a:pPr eaLnBrk="1" hangingPunct="1"/>
            <a:r>
              <a:rPr lang="en-US"/>
              <a:t>While some </a:t>
            </a:r>
            <a:r>
              <a:rPr lang="ja-JP" altLang="en-US"/>
              <a:t>‘</a:t>
            </a:r>
            <a:r>
              <a:rPr lang="en-US"/>
              <a:t>stress</a:t>
            </a:r>
            <a:r>
              <a:rPr lang="ja-JP" altLang="en-US"/>
              <a:t>’</a:t>
            </a:r>
            <a:r>
              <a:rPr lang="en-US"/>
              <a:t> solutions work you can</a:t>
            </a:r>
            <a:r>
              <a:rPr lang="ja-JP" altLang="en-US"/>
              <a:t>’</a:t>
            </a:r>
            <a:r>
              <a:rPr lang="en-US"/>
              <a:t>t always do them in during a code blue or in the clinic or on the freeway. You need something that works here point between challenges and impact lists. Today you will learn how to reduce the percentage of time you spend here point to f/c. The bad news is we can</a:t>
            </a:r>
            <a:r>
              <a:rPr lang="ja-JP" altLang="en-US"/>
              <a:t>’</a:t>
            </a:r>
            <a:r>
              <a:rPr lang="en-US"/>
              <a:t>t change/remove/eliminate these obstacles. Many are out of our control. The good news is you can change what you do control: your reaction to these situations point to impact list. </a:t>
            </a:r>
          </a:p>
          <a:p>
            <a:pPr eaLnBrk="1" hangingPunct="1"/>
            <a:r>
              <a:rPr lang="en-US" i="1"/>
              <a:t>Transition:</a:t>
            </a:r>
            <a:r>
              <a:rPr lang="en-US"/>
              <a:t> There are good reasons to change how you respond. </a:t>
            </a:r>
          </a:p>
          <a:p>
            <a:pPr eaLnBrk="1" hangingPunct="1"/>
            <a:endParaRPr lang="en-US"/>
          </a:p>
          <a:p>
            <a:pPr eaLnBrk="1" hangingPunct="1"/>
            <a:endParaRPr lang="en-US"/>
          </a:p>
        </p:txBody>
      </p:sp>
      <p:sp>
        <p:nvSpPr>
          <p:cNvPr id="33799" name="Text Box 6"/>
          <p:cNvSpPr txBox="1">
            <a:spLocks noChangeArrowheads="1"/>
          </p:cNvSpPr>
          <p:nvPr/>
        </p:nvSpPr>
        <p:spPr bwMode="auto">
          <a:xfrm>
            <a:off x="5273482" y="1670014"/>
            <a:ext cx="277999" cy="2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23" tIns="43762" rIns="87523" bIns="43762">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000" i="1">
                <a:latin typeface="Arial" charset="0"/>
              </a:rPr>
              <a:t>d</a:t>
            </a:r>
          </a:p>
        </p:txBody>
      </p:sp>
      <p:sp>
        <p:nvSpPr>
          <p:cNvPr id="33800" name="Text Box 7"/>
          <p:cNvSpPr txBox="1">
            <a:spLocks noChangeArrowheads="1"/>
          </p:cNvSpPr>
          <p:nvPr/>
        </p:nvSpPr>
        <p:spPr bwMode="auto">
          <a:xfrm>
            <a:off x="6287729" y="8759545"/>
            <a:ext cx="255072" cy="2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36" tIns="43768" rIns="87536" bIns="43768">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100">
                <a:latin typeface="Arial" charset="0"/>
              </a:rPr>
              <a:t>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 Transforming Stress Workshop</a:t>
            </a:r>
          </a:p>
        </p:txBody>
      </p:sp>
      <p:sp>
        <p:nvSpPr>
          <p:cNvPr id="348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Leader</a:t>
            </a:r>
            <a:r>
              <a:rPr lang="ja-JP" altLang="en-US">
                <a:latin typeface="Arial" charset="0"/>
              </a:rPr>
              <a:t>’</a:t>
            </a:r>
            <a:r>
              <a:rPr lang="en-US">
                <a:latin typeface="Arial" charset="0"/>
              </a:rPr>
              <a:t>s Notes</a:t>
            </a:r>
          </a:p>
        </p:txBody>
      </p:sp>
      <p:sp>
        <p:nvSpPr>
          <p:cNvPr id="34820"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orte" charset="0"/>
                <a:ea typeface="ＭＳ Ｐゴシック" charset="0"/>
              </a:defRPr>
            </a:lvl1pPr>
            <a:lvl2pPr marL="711226" indent="-273548" eaLnBrk="0" hangingPunct="0">
              <a:defRPr>
                <a:solidFill>
                  <a:schemeClr val="tx1"/>
                </a:solidFill>
                <a:latin typeface="Forte" charset="0"/>
                <a:ea typeface="ＭＳ Ｐゴシック" charset="0"/>
              </a:defRPr>
            </a:lvl2pPr>
            <a:lvl3pPr marL="1094194" indent="-218839" eaLnBrk="0" hangingPunct="0">
              <a:defRPr>
                <a:solidFill>
                  <a:schemeClr val="tx1"/>
                </a:solidFill>
                <a:latin typeface="Forte" charset="0"/>
                <a:ea typeface="ＭＳ Ｐゴシック" charset="0"/>
              </a:defRPr>
            </a:lvl3pPr>
            <a:lvl4pPr marL="1531871" indent="-218839" eaLnBrk="0" hangingPunct="0">
              <a:defRPr>
                <a:solidFill>
                  <a:schemeClr val="tx1"/>
                </a:solidFill>
                <a:latin typeface="Forte" charset="0"/>
                <a:ea typeface="ＭＳ Ｐゴシック" charset="0"/>
              </a:defRPr>
            </a:lvl4pPr>
            <a:lvl5pPr marL="1969549" indent="-218839" eaLnBrk="0" hangingPunct="0">
              <a:defRPr>
                <a:solidFill>
                  <a:schemeClr val="tx1"/>
                </a:solidFill>
                <a:latin typeface="Forte" charset="0"/>
                <a:ea typeface="ＭＳ Ｐゴシック" charset="0"/>
              </a:defRPr>
            </a:lvl5pPr>
            <a:lvl6pPr marL="2407227" indent="-218839" eaLnBrk="0" fontAlgn="base" hangingPunct="0">
              <a:spcBef>
                <a:spcPct val="0"/>
              </a:spcBef>
              <a:spcAft>
                <a:spcPct val="0"/>
              </a:spcAft>
              <a:defRPr>
                <a:solidFill>
                  <a:schemeClr val="tx1"/>
                </a:solidFill>
                <a:latin typeface="Forte" charset="0"/>
                <a:ea typeface="ＭＳ Ｐゴシック" charset="0"/>
              </a:defRPr>
            </a:lvl6pPr>
            <a:lvl7pPr marL="2844904" indent="-218839" eaLnBrk="0" fontAlgn="base" hangingPunct="0">
              <a:spcBef>
                <a:spcPct val="0"/>
              </a:spcBef>
              <a:spcAft>
                <a:spcPct val="0"/>
              </a:spcAft>
              <a:defRPr>
                <a:solidFill>
                  <a:schemeClr val="tx1"/>
                </a:solidFill>
                <a:latin typeface="Forte" charset="0"/>
                <a:ea typeface="ＭＳ Ｐゴシック" charset="0"/>
              </a:defRPr>
            </a:lvl7pPr>
            <a:lvl8pPr marL="3282582" indent="-218839" eaLnBrk="0" fontAlgn="base" hangingPunct="0">
              <a:spcBef>
                <a:spcPct val="0"/>
              </a:spcBef>
              <a:spcAft>
                <a:spcPct val="0"/>
              </a:spcAft>
              <a:defRPr>
                <a:solidFill>
                  <a:schemeClr val="tx1"/>
                </a:solidFill>
                <a:latin typeface="Forte" charset="0"/>
                <a:ea typeface="ＭＳ Ｐゴシック" charset="0"/>
              </a:defRPr>
            </a:lvl8pPr>
            <a:lvl9pPr marL="3720259" indent="-218839"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©2007 HeartMath</a:t>
            </a:r>
          </a:p>
        </p:txBody>
      </p:sp>
      <p:sp>
        <p:nvSpPr>
          <p:cNvPr id="34821" name="Rectangle 2"/>
          <p:cNvSpPr>
            <a:spLocks noGrp="1" noRot="1" noChangeAspect="1" noChangeArrowheads="1" noTextEdit="1"/>
          </p:cNvSpPr>
          <p:nvPr>
            <p:ph type="sldImg"/>
          </p:nvPr>
        </p:nvSpPr>
        <p:spPr>
          <a:xfrm>
            <a:off x="727481" y="847995"/>
            <a:ext cx="1460999" cy="1109267"/>
          </a:xfrm>
          <a:ln/>
        </p:spPr>
      </p:sp>
      <p:sp>
        <p:nvSpPr>
          <p:cNvPr id="34822" name="Rectangle 3"/>
          <p:cNvSpPr>
            <a:spLocks noGrp="1" noChangeArrowheads="1"/>
          </p:cNvSpPr>
          <p:nvPr>
            <p:ph type="body" idx="1"/>
          </p:nvPr>
        </p:nvSpPr>
        <p:spPr>
          <a:xfrm>
            <a:off x="454299" y="2418693"/>
            <a:ext cx="6123215" cy="49886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Except for smell, all of the input from our senses, such as sights and sounds, is routed to the thalamus which is located deep within the core of the brain. One of the roles of the thalamus is to distribute the information to the many different parts of the brain so that perception can occur.</a:t>
            </a:r>
            <a:r>
              <a:rPr lang="en-US" i="1"/>
              <a:t> </a:t>
            </a:r>
          </a:p>
          <a:p>
            <a:pPr eaLnBrk="1" hangingPunct="1"/>
            <a:r>
              <a:rPr lang="en-US"/>
              <a:t>One of these pathways is called the slow track. Through this pathway, information is sent to the cortex, where the cognitive processes take place. We become consciously aware of the input, we think about it, and so forth. </a:t>
            </a:r>
          </a:p>
          <a:p>
            <a:pPr eaLnBrk="1" hangingPunct="1"/>
            <a:r>
              <a:rPr lang="en-US"/>
              <a:t>The information is then sent to the emotional centers, especially the amygdala where emotional significance is determined. It used to be believed that this was the only circuit, and it is on this belief that many approaches to psychology are based. They hold that by focusing on </a:t>
            </a:r>
            <a:r>
              <a:rPr lang="ja-JP" altLang="en-US"/>
              <a:t>“</a:t>
            </a:r>
            <a:r>
              <a:rPr lang="en-US"/>
              <a:t>thoughts,</a:t>
            </a:r>
            <a:r>
              <a:rPr lang="ja-JP" altLang="en-US"/>
              <a:t>”</a:t>
            </a:r>
            <a:r>
              <a:rPr lang="en-US"/>
              <a:t> becoming more aware of them, and changing them, we can change our emotional response. </a:t>
            </a:r>
          </a:p>
          <a:p>
            <a:pPr eaLnBrk="1" hangingPunct="1"/>
            <a:endParaRPr lang="en-US"/>
          </a:p>
          <a:p>
            <a:pPr eaLnBrk="1" hangingPunct="1"/>
            <a:r>
              <a:rPr lang="en-US" i="1"/>
              <a:t>Transition:</a:t>
            </a:r>
            <a:r>
              <a:rPr lang="en-US"/>
              <a:t> This is true to a point, however... </a:t>
            </a:r>
          </a:p>
        </p:txBody>
      </p:sp>
      <p:sp>
        <p:nvSpPr>
          <p:cNvPr id="34823" name="Text Box 6"/>
          <p:cNvSpPr txBox="1">
            <a:spLocks noChangeArrowheads="1"/>
          </p:cNvSpPr>
          <p:nvPr/>
        </p:nvSpPr>
        <p:spPr bwMode="auto">
          <a:xfrm>
            <a:off x="5273482" y="1670014"/>
            <a:ext cx="235169" cy="2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23" tIns="43762" rIns="87523" bIns="43762">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000" i="1">
                <a:latin typeface="Arial" charset="0"/>
              </a:rPr>
              <a:t>i</a:t>
            </a:r>
          </a:p>
        </p:txBody>
      </p:sp>
      <p:sp>
        <p:nvSpPr>
          <p:cNvPr id="34824" name="Text Box 7"/>
          <p:cNvSpPr txBox="1">
            <a:spLocks noChangeArrowheads="1"/>
          </p:cNvSpPr>
          <p:nvPr/>
        </p:nvSpPr>
        <p:spPr bwMode="auto">
          <a:xfrm>
            <a:off x="6287729" y="8759545"/>
            <a:ext cx="335064" cy="2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36" tIns="43768" rIns="87536" bIns="43768">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100">
                <a:latin typeface="Arial" charset="0"/>
              </a:rPr>
              <a:t>10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 Transforming Stress Workshop</a:t>
            </a:r>
          </a:p>
        </p:txBody>
      </p:sp>
      <p:sp>
        <p:nvSpPr>
          <p:cNvPr id="358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Leader</a:t>
            </a:r>
            <a:r>
              <a:rPr lang="ja-JP" altLang="en-US">
                <a:latin typeface="Arial" charset="0"/>
              </a:rPr>
              <a:t>’</a:t>
            </a:r>
            <a:r>
              <a:rPr lang="en-US">
                <a:latin typeface="Arial" charset="0"/>
              </a:rPr>
              <a:t>s Notes</a:t>
            </a:r>
          </a:p>
        </p:txBody>
      </p:sp>
      <p:sp>
        <p:nvSpPr>
          <p:cNvPr id="35844"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orte" charset="0"/>
                <a:ea typeface="ＭＳ Ｐゴシック" charset="0"/>
              </a:defRPr>
            </a:lvl1pPr>
            <a:lvl2pPr marL="711226" indent="-273548" eaLnBrk="0" hangingPunct="0">
              <a:defRPr>
                <a:solidFill>
                  <a:schemeClr val="tx1"/>
                </a:solidFill>
                <a:latin typeface="Forte" charset="0"/>
                <a:ea typeface="ＭＳ Ｐゴシック" charset="0"/>
              </a:defRPr>
            </a:lvl2pPr>
            <a:lvl3pPr marL="1094194" indent="-218839" eaLnBrk="0" hangingPunct="0">
              <a:defRPr>
                <a:solidFill>
                  <a:schemeClr val="tx1"/>
                </a:solidFill>
                <a:latin typeface="Forte" charset="0"/>
                <a:ea typeface="ＭＳ Ｐゴシック" charset="0"/>
              </a:defRPr>
            </a:lvl3pPr>
            <a:lvl4pPr marL="1531871" indent="-218839" eaLnBrk="0" hangingPunct="0">
              <a:defRPr>
                <a:solidFill>
                  <a:schemeClr val="tx1"/>
                </a:solidFill>
                <a:latin typeface="Forte" charset="0"/>
                <a:ea typeface="ＭＳ Ｐゴシック" charset="0"/>
              </a:defRPr>
            </a:lvl4pPr>
            <a:lvl5pPr marL="1969549" indent="-218839" eaLnBrk="0" hangingPunct="0">
              <a:defRPr>
                <a:solidFill>
                  <a:schemeClr val="tx1"/>
                </a:solidFill>
                <a:latin typeface="Forte" charset="0"/>
                <a:ea typeface="ＭＳ Ｐゴシック" charset="0"/>
              </a:defRPr>
            </a:lvl5pPr>
            <a:lvl6pPr marL="2407227" indent="-218839" eaLnBrk="0" fontAlgn="base" hangingPunct="0">
              <a:spcBef>
                <a:spcPct val="0"/>
              </a:spcBef>
              <a:spcAft>
                <a:spcPct val="0"/>
              </a:spcAft>
              <a:defRPr>
                <a:solidFill>
                  <a:schemeClr val="tx1"/>
                </a:solidFill>
                <a:latin typeface="Forte" charset="0"/>
                <a:ea typeface="ＭＳ Ｐゴシック" charset="0"/>
              </a:defRPr>
            </a:lvl6pPr>
            <a:lvl7pPr marL="2844904" indent="-218839" eaLnBrk="0" fontAlgn="base" hangingPunct="0">
              <a:spcBef>
                <a:spcPct val="0"/>
              </a:spcBef>
              <a:spcAft>
                <a:spcPct val="0"/>
              </a:spcAft>
              <a:defRPr>
                <a:solidFill>
                  <a:schemeClr val="tx1"/>
                </a:solidFill>
                <a:latin typeface="Forte" charset="0"/>
                <a:ea typeface="ＭＳ Ｐゴシック" charset="0"/>
              </a:defRPr>
            </a:lvl7pPr>
            <a:lvl8pPr marL="3282582" indent="-218839" eaLnBrk="0" fontAlgn="base" hangingPunct="0">
              <a:spcBef>
                <a:spcPct val="0"/>
              </a:spcBef>
              <a:spcAft>
                <a:spcPct val="0"/>
              </a:spcAft>
              <a:defRPr>
                <a:solidFill>
                  <a:schemeClr val="tx1"/>
                </a:solidFill>
                <a:latin typeface="Forte" charset="0"/>
                <a:ea typeface="ＭＳ Ｐゴシック" charset="0"/>
              </a:defRPr>
            </a:lvl8pPr>
            <a:lvl9pPr marL="3720259" indent="-218839"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©2007 HeartMath</a:t>
            </a:r>
          </a:p>
        </p:txBody>
      </p:sp>
      <p:sp>
        <p:nvSpPr>
          <p:cNvPr id="35845" name="Rectangle 2"/>
          <p:cNvSpPr>
            <a:spLocks noGrp="1" noRot="1" noChangeAspect="1" noChangeArrowheads="1" noTextEdit="1"/>
          </p:cNvSpPr>
          <p:nvPr>
            <p:ph type="sldImg"/>
          </p:nvPr>
        </p:nvSpPr>
        <p:spPr>
          <a:ln/>
        </p:spPr>
      </p:sp>
      <p:sp>
        <p:nvSpPr>
          <p:cNvPr id="358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a:t>…</a:t>
            </a:r>
            <a:r>
              <a:rPr lang="en-US"/>
              <a:t>it is now known that there is another pathway—called the fast track—that connects the thalamus directly to the amygdala. </a:t>
            </a:r>
          </a:p>
          <a:p>
            <a:pPr eaLnBrk="1" hangingPunct="1"/>
            <a:r>
              <a:rPr lang="en-US"/>
              <a:t>What really happens is that the amygdala is eavesdropping on the incoming information and determining our emotional perceptions even before the information has time to get to the cortex! </a:t>
            </a:r>
          </a:p>
          <a:p>
            <a:pPr eaLnBrk="1" hangingPunct="1"/>
            <a:r>
              <a:rPr lang="en-US"/>
              <a:t>The brain works by storing (memory) and comparing patterns of information.</a:t>
            </a:r>
            <a:r>
              <a:rPr lang="en-US" i="1"/>
              <a:t> </a:t>
            </a:r>
            <a:r>
              <a:rPr lang="en-US"/>
              <a:t>One of the things the amygdala does is process our emotional memories. For example, when we have a strong emotion, the memory of that emotion—and all the things associated with it—get stored as a strong memory.</a:t>
            </a:r>
          </a:p>
          <a:p>
            <a:pPr eaLnBrk="1" hangingPunct="1"/>
            <a:r>
              <a:rPr lang="en-US"/>
              <a:t>For example, let</a:t>
            </a:r>
            <a:r>
              <a:rPr lang="ja-JP" altLang="en-US"/>
              <a:t>’</a:t>
            </a:r>
            <a:r>
              <a:rPr lang="en-US"/>
              <a:t>s say in your first job, your manager was very critical and always yelling at people. This gets </a:t>
            </a:r>
            <a:r>
              <a:rPr lang="ja-JP" altLang="en-US"/>
              <a:t>‘</a:t>
            </a:r>
            <a:r>
              <a:rPr lang="en-US"/>
              <a:t>stored</a:t>
            </a:r>
            <a:r>
              <a:rPr lang="ja-JP" altLang="en-US"/>
              <a:t>’</a:t>
            </a:r>
            <a:r>
              <a:rPr lang="en-US"/>
              <a:t> as a strong memory. Now when your current manager asks for a meeting, even with a smile on her face, the amygdala finds a match to the old memory, which triggers an emotional perception of a person to be feared or at least avoided. This affects the way you think, for example you may not like any person in authority—and not even know why. </a:t>
            </a:r>
          </a:p>
          <a:p>
            <a:pPr eaLnBrk="1" hangingPunct="1"/>
            <a:r>
              <a:rPr lang="en-US"/>
              <a:t>This same process occurs all the time, and how we view the world and our surroundings are biased by our emotional memories. It</a:t>
            </a:r>
            <a:r>
              <a:rPr lang="ja-JP" altLang="en-US"/>
              <a:t>’</a:t>
            </a:r>
            <a:r>
              <a:rPr lang="en-US"/>
              <a:t>s important to understand that this all goes on at an unconscious level. </a:t>
            </a:r>
          </a:p>
          <a:p>
            <a:pPr eaLnBrk="1" hangingPunct="1"/>
            <a:r>
              <a:rPr lang="en-US"/>
              <a:t>In some cases, after the stress response has already been triggered and the brain has sent the alarm signal to the body through the autonomic nervous system and hormonal systems, the slow track can take over and stop the response. Today you</a:t>
            </a:r>
            <a:r>
              <a:rPr lang="ja-JP" altLang="en-US"/>
              <a:t>’</a:t>
            </a:r>
            <a:r>
              <a:rPr lang="en-US"/>
              <a:t>ll learn how to extinguish the old emotional habits and establish new emotional patterns. </a:t>
            </a:r>
          </a:p>
          <a:p>
            <a:pPr eaLnBrk="1" hangingPunct="1"/>
            <a:r>
              <a:rPr lang="en-US" i="1"/>
              <a:t>Transition:</a:t>
            </a:r>
            <a:r>
              <a:rPr lang="en-US"/>
              <a:t> Let’s get back on the freeway and look at two key systems that are activated when you see that car cut into your lane.</a:t>
            </a:r>
          </a:p>
          <a:p>
            <a:pPr eaLnBrk="1" hangingPunct="1"/>
            <a:endParaRPr lang="en-US"/>
          </a:p>
        </p:txBody>
      </p:sp>
      <p:sp>
        <p:nvSpPr>
          <p:cNvPr id="35847" name="Text Box 4"/>
          <p:cNvSpPr txBox="1">
            <a:spLocks noChangeArrowheads="1"/>
          </p:cNvSpPr>
          <p:nvPr/>
        </p:nvSpPr>
        <p:spPr bwMode="auto">
          <a:xfrm>
            <a:off x="5273482" y="1670014"/>
            <a:ext cx="235169" cy="2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23" tIns="43762" rIns="87523" bIns="43762">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000" i="1">
                <a:latin typeface="Arial" charset="0"/>
              </a:rPr>
              <a:t>i</a:t>
            </a:r>
          </a:p>
        </p:txBody>
      </p:sp>
      <p:sp>
        <p:nvSpPr>
          <p:cNvPr id="35848" name="Text Box 5"/>
          <p:cNvSpPr txBox="1">
            <a:spLocks noChangeArrowheads="1"/>
          </p:cNvSpPr>
          <p:nvPr/>
        </p:nvSpPr>
        <p:spPr bwMode="auto">
          <a:xfrm>
            <a:off x="6287729" y="8759545"/>
            <a:ext cx="335064" cy="2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36" tIns="43768" rIns="87536" bIns="43768">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100">
                <a:latin typeface="Arial" charset="0"/>
              </a:rPr>
              <a:t>11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 Transforming Stress Workshop</a:t>
            </a:r>
          </a:p>
        </p:txBody>
      </p:sp>
      <p:sp>
        <p:nvSpPr>
          <p:cNvPr id="368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Leader</a:t>
            </a:r>
            <a:r>
              <a:rPr lang="ja-JP" altLang="en-US">
                <a:latin typeface="Arial" charset="0"/>
              </a:rPr>
              <a:t>’</a:t>
            </a:r>
            <a:r>
              <a:rPr lang="en-US">
                <a:latin typeface="Arial" charset="0"/>
              </a:rPr>
              <a:t>s Notes</a:t>
            </a:r>
          </a:p>
        </p:txBody>
      </p:sp>
      <p:sp>
        <p:nvSpPr>
          <p:cNvPr id="36868"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orte" charset="0"/>
                <a:ea typeface="ＭＳ Ｐゴシック" charset="0"/>
              </a:defRPr>
            </a:lvl1pPr>
            <a:lvl2pPr marL="711226" indent="-273548" eaLnBrk="0" hangingPunct="0">
              <a:defRPr>
                <a:solidFill>
                  <a:schemeClr val="tx1"/>
                </a:solidFill>
                <a:latin typeface="Forte" charset="0"/>
                <a:ea typeface="ＭＳ Ｐゴシック" charset="0"/>
              </a:defRPr>
            </a:lvl2pPr>
            <a:lvl3pPr marL="1094194" indent="-218839" eaLnBrk="0" hangingPunct="0">
              <a:defRPr>
                <a:solidFill>
                  <a:schemeClr val="tx1"/>
                </a:solidFill>
                <a:latin typeface="Forte" charset="0"/>
                <a:ea typeface="ＭＳ Ｐゴシック" charset="0"/>
              </a:defRPr>
            </a:lvl3pPr>
            <a:lvl4pPr marL="1531871" indent="-218839" eaLnBrk="0" hangingPunct="0">
              <a:defRPr>
                <a:solidFill>
                  <a:schemeClr val="tx1"/>
                </a:solidFill>
                <a:latin typeface="Forte" charset="0"/>
                <a:ea typeface="ＭＳ Ｐゴシック" charset="0"/>
              </a:defRPr>
            </a:lvl4pPr>
            <a:lvl5pPr marL="1969549" indent="-218839" eaLnBrk="0" hangingPunct="0">
              <a:defRPr>
                <a:solidFill>
                  <a:schemeClr val="tx1"/>
                </a:solidFill>
                <a:latin typeface="Forte" charset="0"/>
                <a:ea typeface="ＭＳ Ｐゴシック" charset="0"/>
              </a:defRPr>
            </a:lvl5pPr>
            <a:lvl6pPr marL="2407227" indent="-218839" eaLnBrk="0" fontAlgn="base" hangingPunct="0">
              <a:spcBef>
                <a:spcPct val="0"/>
              </a:spcBef>
              <a:spcAft>
                <a:spcPct val="0"/>
              </a:spcAft>
              <a:defRPr>
                <a:solidFill>
                  <a:schemeClr val="tx1"/>
                </a:solidFill>
                <a:latin typeface="Forte" charset="0"/>
                <a:ea typeface="ＭＳ Ｐゴシック" charset="0"/>
              </a:defRPr>
            </a:lvl6pPr>
            <a:lvl7pPr marL="2844904" indent="-218839" eaLnBrk="0" fontAlgn="base" hangingPunct="0">
              <a:spcBef>
                <a:spcPct val="0"/>
              </a:spcBef>
              <a:spcAft>
                <a:spcPct val="0"/>
              </a:spcAft>
              <a:defRPr>
                <a:solidFill>
                  <a:schemeClr val="tx1"/>
                </a:solidFill>
                <a:latin typeface="Forte" charset="0"/>
                <a:ea typeface="ＭＳ Ｐゴシック" charset="0"/>
              </a:defRPr>
            </a:lvl7pPr>
            <a:lvl8pPr marL="3282582" indent="-218839" eaLnBrk="0" fontAlgn="base" hangingPunct="0">
              <a:spcBef>
                <a:spcPct val="0"/>
              </a:spcBef>
              <a:spcAft>
                <a:spcPct val="0"/>
              </a:spcAft>
              <a:defRPr>
                <a:solidFill>
                  <a:schemeClr val="tx1"/>
                </a:solidFill>
                <a:latin typeface="Forte" charset="0"/>
                <a:ea typeface="ＭＳ Ｐゴシック" charset="0"/>
              </a:defRPr>
            </a:lvl8pPr>
            <a:lvl9pPr marL="3720259" indent="-218839"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©2007 HeartMath</a:t>
            </a:r>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xfrm>
            <a:off x="362232" y="2200199"/>
            <a:ext cx="5951156" cy="63072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Emotional triggers act as the brain’s “alarm bell” and set off a cascade of reactions in your body.  The first system we’ll look at is the Autonomic Nervous System. </a:t>
            </a:r>
          </a:p>
          <a:p>
            <a:pPr eaLnBrk="1" hangingPunct="1"/>
            <a:r>
              <a:rPr lang="en-US" i="1"/>
              <a:t>Invite everyone to label their own grid in the guidebook as you go through the next few slides. </a:t>
            </a:r>
          </a:p>
          <a:p>
            <a:pPr eaLnBrk="1" hangingPunct="1"/>
            <a:endParaRPr lang="en-US"/>
          </a:p>
        </p:txBody>
      </p:sp>
      <p:sp>
        <p:nvSpPr>
          <p:cNvPr id="36871" name="Text Box 4"/>
          <p:cNvSpPr txBox="1">
            <a:spLocks noChangeArrowheads="1"/>
          </p:cNvSpPr>
          <p:nvPr/>
        </p:nvSpPr>
        <p:spPr bwMode="auto">
          <a:xfrm>
            <a:off x="5273482" y="1670014"/>
            <a:ext cx="255377" cy="2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23" tIns="43762" rIns="87523" bIns="43762">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000" i="1">
                <a:latin typeface="Arial" charset="0"/>
              </a:rPr>
              <a:t>j</a:t>
            </a:r>
          </a:p>
        </p:txBody>
      </p:sp>
      <p:sp>
        <p:nvSpPr>
          <p:cNvPr id="36872" name="Text Box 5"/>
          <p:cNvSpPr txBox="1">
            <a:spLocks noChangeArrowheads="1"/>
          </p:cNvSpPr>
          <p:nvPr/>
        </p:nvSpPr>
        <p:spPr bwMode="auto">
          <a:xfrm>
            <a:off x="6287729" y="8759545"/>
            <a:ext cx="335064" cy="2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36" tIns="43768" rIns="87536" bIns="43768">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100">
                <a:latin typeface="Arial" charset="0"/>
              </a:rPr>
              <a:t>12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 Transforming Stress Workshop</a:t>
            </a:r>
          </a:p>
        </p:txBody>
      </p:sp>
      <p:sp>
        <p:nvSpPr>
          <p:cNvPr id="378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Leader</a:t>
            </a:r>
            <a:r>
              <a:rPr lang="ja-JP" altLang="en-US">
                <a:latin typeface="Arial" charset="0"/>
              </a:rPr>
              <a:t>’</a:t>
            </a:r>
            <a:r>
              <a:rPr lang="en-US">
                <a:latin typeface="Arial" charset="0"/>
              </a:rPr>
              <a:t>s Notes</a:t>
            </a:r>
          </a:p>
        </p:txBody>
      </p:sp>
      <p:sp>
        <p:nvSpPr>
          <p:cNvPr id="37892"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orte" charset="0"/>
                <a:ea typeface="ＭＳ Ｐゴシック" charset="0"/>
              </a:defRPr>
            </a:lvl1pPr>
            <a:lvl2pPr marL="711226" indent="-273548" eaLnBrk="0" hangingPunct="0">
              <a:defRPr>
                <a:solidFill>
                  <a:schemeClr val="tx1"/>
                </a:solidFill>
                <a:latin typeface="Forte" charset="0"/>
                <a:ea typeface="ＭＳ Ｐゴシック" charset="0"/>
              </a:defRPr>
            </a:lvl2pPr>
            <a:lvl3pPr marL="1094194" indent="-218839" eaLnBrk="0" hangingPunct="0">
              <a:defRPr>
                <a:solidFill>
                  <a:schemeClr val="tx1"/>
                </a:solidFill>
                <a:latin typeface="Forte" charset="0"/>
                <a:ea typeface="ＭＳ Ｐゴシック" charset="0"/>
              </a:defRPr>
            </a:lvl3pPr>
            <a:lvl4pPr marL="1531871" indent="-218839" eaLnBrk="0" hangingPunct="0">
              <a:defRPr>
                <a:solidFill>
                  <a:schemeClr val="tx1"/>
                </a:solidFill>
                <a:latin typeface="Forte" charset="0"/>
                <a:ea typeface="ＭＳ Ｐゴシック" charset="0"/>
              </a:defRPr>
            </a:lvl4pPr>
            <a:lvl5pPr marL="1969549" indent="-218839" eaLnBrk="0" hangingPunct="0">
              <a:defRPr>
                <a:solidFill>
                  <a:schemeClr val="tx1"/>
                </a:solidFill>
                <a:latin typeface="Forte" charset="0"/>
                <a:ea typeface="ＭＳ Ｐゴシック" charset="0"/>
              </a:defRPr>
            </a:lvl5pPr>
            <a:lvl6pPr marL="2407227" indent="-218839" eaLnBrk="0" fontAlgn="base" hangingPunct="0">
              <a:spcBef>
                <a:spcPct val="0"/>
              </a:spcBef>
              <a:spcAft>
                <a:spcPct val="0"/>
              </a:spcAft>
              <a:defRPr>
                <a:solidFill>
                  <a:schemeClr val="tx1"/>
                </a:solidFill>
                <a:latin typeface="Forte" charset="0"/>
                <a:ea typeface="ＭＳ Ｐゴシック" charset="0"/>
              </a:defRPr>
            </a:lvl6pPr>
            <a:lvl7pPr marL="2844904" indent="-218839" eaLnBrk="0" fontAlgn="base" hangingPunct="0">
              <a:spcBef>
                <a:spcPct val="0"/>
              </a:spcBef>
              <a:spcAft>
                <a:spcPct val="0"/>
              </a:spcAft>
              <a:defRPr>
                <a:solidFill>
                  <a:schemeClr val="tx1"/>
                </a:solidFill>
                <a:latin typeface="Forte" charset="0"/>
                <a:ea typeface="ＭＳ Ｐゴシック" charset="0"/>
              </a:defRPr>
            </a:lvl7pPr>
            <a:lvl8pPr marL="3282582" indent="-218839" eaLnBrk="0" fontAlgn="base" hangingPunct="0">
              <a:spcBef>
                <a:spcPct val="0"/>
              </a:spcBef>
              <a:spcAft>
                <a:spcPct val="0"/>
              </a:spcAft>
              <a:defRPr>
                <a:solidFill>
                  <a:schemeClr val="tx1"/>
                </a:solidFill>
                <a:latin typeface="Forte" charset="0"/>
                <a:ea typeface="ＭＳ Ｐゴシック" charset="0"/>
              </a:defRPr>
            </a:lvl8pPr>
            <a:lvl9pPr marL="3720259" indent="-218839"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©2007 HeartMath</a:t>
            </a:r>
          </a:p>
        </p:txBody>
      </p:sp>
      <p:sp>
        <p:nvSpPr>
          <p:cNvPr id="37893" name="Rectangle 13"/>
          <p:cNvSpPr>
            <a:spLocks noGrp="1" noRot="1" noChangeAspect="1" noChangeArrowheads="1" noTextEdit="1"/>
          </p:cNvSpPr>
          <p:nvPr>
            <p:ph type="sldImg"/>
          </p:nvPr>
        </p:nvSpPr>
        <p:spPr>
          <a:ln/>
        </p:spPr>
      </p:sp>
      <p:sp>
        <p:nvSpPr>
          <p:cNvPr id="37894" name="Rectangle 14"/>
          <p:cNvSpPr>
            <a:spLocks noGrp="1" noChangeArrowheads="1"/>
          </p:cNvSpPr>
          <p:nvPr>
            <p:ph type="body" idx="1"/>
          </p:nvPr>
        </p:nvSpPr>
        <p:spPr>
          <a:xfrm>
            <a:off x="454299" y="2044353"/>
            <a:ext cx="5884746" cy="66662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Autonomic is a scientist’s way of saying automatic. Most of what the ANS does is to manage a vast array of bodily processes you don’t have to think about or consciously control, such as breathing, heart rate, digestive processes, etc. One essential task the ANS performs is to signal the body to either speed up or slow down to accommodate the physical demand: It’s time to run, or it’s time to sleep.</a:t>
            </a:r>
            <a:br>
              <a:rPr lang="en-US"/>
            </a:br>
            <a:r>
              <a:rPr lang="en-US"/>
              <a:t>The speeding up action is led by increased activity in the Sympathetic branch of the ANS. Adrenaline is the fuel. Back on the freeway, what happened to your body? Your breathing? Your heart rate? Your muscles? Systems sped up to get ready to ‘get out of the way,’ fast. </a:t>
            </a:r>
          </a:p>
          <a:p>
            <a:pPr eaLnBrk="1" hangingPunct="1"/>
            <a:r>
              <a:rPr lang="en-US"/>
              <a:t>To aid our ancestral brothers to survive encounters with lions and tigers and bears this response also affected their ability to focus: Nothing was more important than running away from or fighting the tiger. If our ancestor – let’s call him Fred -- took time to carefully analyze what kind of tiger it was, how old it was, or how fast it could run, Fred could end up as the main course. Likewise, while you’re busy getting out of the other car’s way, it’s difficult, if not impossible, to be creative about that new project you’ve been assigned. You can’t use your brain to it’s full capacity.</a:t>
            </a:r>
          </a:p>
          <a:p>
            <a:pPr eaLnBrk="1" hangingPunct="1"/>
            <a:r>
              <a:rPr lang="en-US"/>
              <a:t>The human system, including your brain, works best when there is harmony or synchronization between and within all systems. Consequently for every action there’s counteraction to bring about that harmony. In the ANS, when the Sympathetic branch is speeding everything up, activity in the Parasympathetic branch of the ANS works harder to slow everything down to protect the system from overdriving and burning out. Acetylcholine is the fuel for this branch. Think of it this way: The Sympathetic Branch is the high effort or the accelerator; the Parasympathetic Branch is the low effort or the brake. </a:t>
            </a:r>
          </a:p>
          <a:p>
            <a:pPr eaLnBrk="1" hangingPunct="1"/>
            <a:r>
              <a:rPr lang="en-US"/>
              <a:t>It’s important to know that the ANS is designed for a quick response to a threat, whether that threat is real or imagined. So, when you show up at work and tell everyone about that crazy guy who cut you off on the freeway, your heart rate shoots up again. The only trouble is you’re just standing there while your body is preparing to fight or run away. And there’s nowhere to run. </a:t>
            </a:r>
          </a:p>
          <a:p>
            <a:pPr eaLnBrk="1" hangingPunct="1"/>
            <a:r>
              <a:rPr lang="en-US"/>
              <a:t>The same is true of everyday occurrences like checking your voice mail. We’ve all reacted stressfully just seeing a certain co worker’s name in your email inbox. Before even opening the message the body has embarked on an energy-draining biochemical journey based on the assumption that the message contains information detrimental to our well-being, job security, or peace of mind. And we haven’t even listened to it yet. </a:t>
            </a:r>
          </a:p>
          <a:p>
            <a:pPr eaLnBrk="1" hangingPunct="1"/>
            <a:r>
              <a:rPr lang="en-US"/>
              <a:t>Most traditional stress reduction techniques involve some form of relaxation. </a:t>
            </a:r>
            <a:r>
              <a:rPr lang="en-US" i="1"/>
              <a:t>Refer to list of stress solutions.</a:t>
            </a:r>
            <a:r>
              <a:rPr lang="en-US"/>
              <a:t> By definition, relaxation is a parasympathetic response (the brake). While relaxation is a good thing, it’s a quick fix to the stress, and short-lived at best. In addition, relaxation is not always appropriate. When you have 10 patients to see before lunch, do you really have time to relax? And is “relaxed” even the right mode to be in to get a job done quickly and efficiently? And, while an hour at the gym or a day at the beach may relax you for a short time, how long does this benefit carry over and really improve your performance – mentally, emotionally, and physically – the next day in the office?</a:t>
            </a:r>
          </a:p>
        </p:txBody>
      </p:sp>
      <p:sp>
        <p:nvSpPr>
          <p:cNvPr id="37895" name="Text Box 16"/>
          <p:cNvSpPr txBox="1">
            <a:spLocks noChangeArrowheads="1"/>
          </p:cNvSpPr>
          <p:nvPr/>
        </p:nvSpPr>
        <p:spPr bwMode="auto">
          <a:xfrm>
            <a:off x="5273482" y="1670014"/>
            <a:ext cx="270798" cy="2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23" tIns="43762" rIns="87523" bIns="43762">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000" i="1">
                <a:latin typeface="Arial" charset="0"/>
              </a:rPr>
              <a:t>k</a:t>
            </a:r>
          </a:p>
        </p:txBody>
      </p:sp>
      <p:sp>
        <p:nvSpPr>
          <p:cNvPr id="37896" name="Text Box 17"/>
          <p:cNvSpPr txBox="1">
            <a:spLocks noChangeArrowheads="1"/>
          </p:cNvSpPr>
          <p:nvPr/>
        </p:nvSpPr>
        <p:spPr bwMode="auto">
          <a:xfrm>
            <a:off x="6287729" y="8759545"/>
            <a:ext cx="335064" cy="2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36" tIns="43768" rIns="87536" bIns="43768">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100">
                <a:latin typeface="Arial" charset="0"/>
              </a:rPr>
              <a:t>13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 Transforming Stress Workshop</a:t>
            </a:r>
          </a:p>
        </p:txBody>
      </p:sp>
      <p:sp>
        <p:nvSpPr>
          <p:cNvPr id="389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Leader</a:t>
            </a:r>
            <a:r>
              <a:rPr lang="ja-JP" altLang="en-US">
                <a:latin typeface="Arial" charset="0"/>
              </a:rPr>
              <a:t>’</a:t>
            </a:r>
            <a:r>
              <a:rPr lang="en-US">
                <a:latin typeface="Arial" charset="0"/>
              </a:rPr>
              <a:t>s Notes</a:t>
            </a:r>
          </a:p>
        </p:txBody>
      </p:sp>
      <p:sp>
        <p:nvSpPr>
          <p:cNvPr id="38916"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orte" charset="0"/>
                <a:ea typeface="ＭＳ Ｐゴシック" charset="0"/>
              </a:defRPr>
            </a:lvl1pPr>
            <a:lvl2pPr marL="711226" indent="-273548" eaLnBrk="0" hangingPunct="0">
              <a:defRPr>
                <a:solidFill>
                  <a:schemeClr val="tx1"/>
                </a:solidFill>
                <a:latin typeface="Forte" charset="0"/>
                <a:ea typeface="ＭＳ Ｐゴシック" charset="0"/>
              </a:defRPr>
            </a:lvl2pPr>
            <a:lvl3pPr marL="1094194" indent="-218839" eaLnBrk="0" hangingPunct="0">
              <a:defRPr>
                <a:solidFill>
                  <a:schemeClr val="tx1"/>
                </a:solidFill>
                <a:latin typeface="Forte" charset="0"/>
                <a:ea typeface="ＭＳ Ｐゴシック" charset="0"/>
              </a:defRPr>
            </a:lvl3pPr>
            <a:lvl4pPr marL="1531871" indent="-218839" eaLnBrk="0" hangingPunct="0">
              <a:defRPr>
                <a:solidFill>
                  <a:schemeClr val="tx1"/>
                </a:solidFill>
                <a:latin typeface="Forte" charset="0"/>
                <a:ea typeface="ＭＳ Ｐゴシック" charset="0"/>
              </a:defRPr>
            </a:lvl4pPr>
            <a:lvl5pPr marL="1969549" indent="-218839" eaLnBrk="0" hangingPunct="0">
              <a:defRPr>
                <a:solidFill>
                  <a:schemeClr val="tx1"/>
                </a:solidFill>
                <a:latin typeface="Forte" charset="0"/>
                <a:ea typeface="ＭＳ Ｐゴシック" charset="0"/>
              </a:defRPr>
            </a:lvl5pPr>
            <a:lvl6pPr marL="2407227" indent="-218839" eaLnBrk="0" fontAlgn="base" hangingPunct="0">
              <a:spcBef>
                <a:spcPct val="0"/>
              </a:spcBef>
              <a:spcAft>
                <a:spcPct val="0"/>
              </a:spcAft>
              <a:defRPr>
                <a:solidFill>
                  <a:schemeClr val="tx1"/>
                </a:solidFill>
                <a:latin typeface="Forte" charset="0"/>
                <a:ea typeface="ＭＳ Ｐゴシック" charset="0"/>
              </a:defRPr>
            </a:lvl6pPr>
            <a:lvl7pPr marL="2844904" indent="-218839" eaLnBrk="0" fontAlgn="base" hangingPunct="0">
              <a:spcBef>
                <a:spcPct val="0"/>
              </a:spcBef>
              <a:spcAft>
                <a:spcPct val="0"/>
              </a:spcAft>
              <a:defRPr>
                <a:solidFill>
                  <a:schemeClr val="tx1"/>
                </a:solidFill>
                <a:latin typeface="Forte" charset="0"/>
                <a:ea typeface="ＭＳ Ｐゴシック" charset="0"/>
              </a:defRPr>
            </a:lvl7pPr>
            <a:lvl8pPr marL="3282582" indent="-218839" eaLnBrk="0" fontAlgn="base" hangingPunct="0">
              <a:spcBef>
                <a:spcPct val="0"/>
              </a:spcBef>
              <a:spcAft>
                <a:spcPct val="0"/>
              </a:spcAft>
              <a:defRPr>
                <a:solidFill>
                  <a:schemeClr val="tx1"/>
                </a:solidFill>
                <a:latin typeface="Forte" charset="0"/>
                <a:ea typeface="ＭＳ Ｐゴシック" charset="0"/>
              </a:defRPr>
            </a:lvl8pPr>
            <a:lvl9pPr marL="3720259" indent="-218839"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©2007 HeartMath</a:t>
            </a:r>
          </a:p>
        </p:txBody>
      </p:sp>
      <p:sp>
        <p:nvSpPr>
          <p:cNvPr id="38917" name="Rectangle 12"/>
          <p:cNvSpPr>
            <a:spLocks noGrp="1" noRot="1" noChangeAspect="1" noChangeArrowheads="1" noTextEdit="1"/>
          </p:cNvSpPr>
          <p:nvPr>
            <p:ph type="sldImg"/>
          </p:nvPr>
        </p:nvSpPr>
        <p:spPr>
          <a:ln/>
        </p:spPr>
      </p:sp>
      <p:sp>
        <p:nvSpPr>
          <p:cNvPr id="38918" name="Rectangle 1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a:t>Animated slide</a:t>
            </a:r>
          </a:p>
          <a:p>
            <a:pPr eaLnBrk="1" hangingPunct="1"/>
            <a:r>
              <a:rPr lang="en-US"/>
              <a:t>This is one reason most traditional stress reduction approaches happen outside of the workplace. It’s impossible to soak in the hot tub in the middle of a staff meeting. If you’re feeling anxious, impatient, frustrated, or angry, relaxation turns down the volume, but doesn’t necessarily change another key system involved in the stress response. Just relaxing isn’t enough which brings us to the second system activated when we perceive danger: the hormonal system. </a:t>
            </a:r>
            <a:r>
              <a:rPr lang="en-US" i="1"/>
              <a:t>click</a:t>
            </a:r>
            <a:r>
              <a:rPr lang="en-US"/>
              <a:t> </a:t>
            </a:r>
          </a:p>
          <a:p>
            <a:pPr eaLnBrk="1" hangingPunct="1"/>
            <a:endParaRPr lang="en-US"/>
          </a:p>
          <a:p>
            <a:pPr eaLnBrk="1" hangingPunct="1"/>
            <a:r>
              <a:rPr lang="en-US"/>
              <a:t>The cascade of biochemical events triggered by our reaction to a stressful event is the body’s way of coping with and handling danger. Recent research has confirmed that at least 1,400 biochemical changes are set in motion when we shift emotional states.</a:t>
            </a:r>
          </a:p>
          <a:p>
            <a:pPr eaLnBrk="1" hangingPunct="1"/>
            <a:endParaRPr lang="en-US"/>
          </a:p>
          <a:p>
            <a:pPr eaLnBrk="1" hangingPunct="1"/>
            <a:r>
              <a:rPr lang="en-US"/>
              <a:t>While there are literally hundreds of chemicals and hormones manufactured in the body, we’ll focus on two important hormones: Cortisol and DHEA. DHEA is often called the ‘the anti-aging’ or ‘vitality hormone’ because it’s plentiful when we’re young and when we’re producing larger quantities of it we feel energized. </a:t>
            </a:r>
          </a:p>
          <a:p>
            <a:pPr eaLnBrk="1" hangingPunct="1"/>
            <a:r>
              <a:rPr lang="en-US"/>
              <a:t>Cortisol is also known as the stress hormone because we produce more of it when we are stressed. While cortisol is a necessary hormone (if cortisol didn’t naturally spike in the early morning you might not wake up on time!) when we produce more than we need, there can be some problems. One reason is because of its relationship to DHEA. </a:t>
            </a:r>
          </a:p>
          <a:p>
            <a:pPr eaLnBrk="1" hangingPunct="1"/>
            <a:r>
              <a:rPr lang="en-US"/>
              <a:t>Both DHEA and cortisol have the same precursor meaning they both are made from the same building block hormone. </a:t>
            </a:r>
            <a:r>
              <a:rPr lang="en-US" i="1"/>
              <a:t>click</a:t>
            </a:r>
            <a:r>
              <a:rPr lang="en-US"/>
              <a:t>  </a:t>
            </a:r>
          </a:p>
          <a:p>
            <a:pPr eaLnBrk="1" hangingPunct="1"/>
            <a:r>
              <a:rPr lang="en-US" i="1"/>
              <a:t>Transition:</a:t>
            </a:r>
            <a:r>
              <a:rPr lang="en-US"/>
              <a:t> When Cortisol is high, DHEA is low and vice versa. High cortisol low DHEA is okay in the short term. </a:t>
            </a:r>
          </a:p>
          <a:p>
            <a:pPr eaLnBrk="1" hangingPunct="1"/>
            <a:endParaRPr lang="en-US"/>
          </a:p>
          <a:p>
            <a:pPr eaLnBrk="1" hangingPunct="1"/>
            <a:endParaRPr lang="en-US"/>
          </a:p>
        </p:txBody>
      </p:sp>
      <p:sp>
        <p:nvSpPr>
          <p:cNvPr id="38919" name="Text Box 15"/>
          <p:cNvSpPr txBox="1">
            <a:spLocks noChangeArrowheads="1"/>
          </p:cNvSpPr>
          <p:nvPr/>
        </p:nvSpPr>
        <p:spPr bwMode="auto">
          <a:xfrm>
            <a:off x="5273482" y="1670014"/>
            <a:ext cx="235169" cy="2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23" tIns="43762" rIns="87523" bIns="43762">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000" i="1">
                <a:latin typeface="Arial" charset="0"/>
              </a:rPr>
              <a:t>l</a:t>
            </a:r>
          </a:p>
        </p:txBody>
      </p:sp>
      <p:sp>
        <p:nvSpPr>
          <p:cNvPr id="38920" name="Text Box 16"/>
          <p:cNvSpPr txBox="1">
            <a:spLocks noChangeArrowheads="1"/>
          </p:cNvSpPr>
          <p:nvPr/>
        </p:nvSpPr>
        <p:spPr bwMode="auto">
          <a:xfrm>
            <a:off x="6287729" y="8759545"/>
            <a:ext cx="335064" cy="2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36" tIns="43768" rIns="87536" bIns="43768">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100">
                <a:latin typeface="Arial" charset="0"/>
              </a:rPr>
              <a:t>14</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 Transforming Stress Workshop</a:t>
            </a:r>
          </a:p>
        </p:txBody>
      </p:sp>
      <p:sp>
        <p:nvSpPr>
          <p:cNvPr id="409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06" eaLnBrk="0" hangingPunct="0">
              <a:defRPr>
                <a:solidFill>
                  <a:schemeClr val="tx1"/>
                </a:solidFill>
                <a:latin typeface="Forte" charset="0"/>
                <a:ea typeface="ＭＳ Ｐゴシック" charset="0"/>
              </a:defRPr>
            </a:lvl1pPr>
            <a:lvl2pPr marL="711226" indent="-273548" defTabSz="925506" eaLnBrk="0" hangingPunct="0">
              <a:defRPr>
                <a:solidFill>
                  <a:schemeClr val="tx1"/>
                </a:solidFill>
                <a:latin typeface="Forte" charset="0"/>
                <a:ea typeface="ＭＳ Ｐゴシック" charset="0"/>
              </a:defRPr>
            </a:lvl2pPr>
            <a:lvl3pPr marL="1094194" indent="-218839" defTabSz="925506" eaLnBrk="0" hangingPunct="0">
              <a:defRPr>
                <a:solidFill>
                  <a:schemeClr val="tx1"/>
                </a:solidFill>
                <a:latin typeface="Forte" charset="0"/>
                <a:ea typeface="ＭＳ Ｐゴシック" charset="0"/>
              </a:defRPr>
            </a:lvl3pPr>
            <a:lvl4pPr marL="1531871" indent="-218839" defTabSz="925506" eaLnBrk="0" hangingPunct="0">
              <a:defRPr>
                <a:solidFill>
                  <a:schemeClr val="tx1"/>
                </a:solidFill>
                <a:latin typeface="Forte" charset="0"/>
                <a:ea typeface="ＭＳ Ｐゴシック" charset="0"/>
              </a:defRPr>
            </a:lvl4pPr>
            <a:lvl5pPr marL="1969549" indent="-218839" defTabSz="925506" eaLnBrk="0" hangingPunct="0">
              <a:defRPr>
                <a:solidFill>
                  <a:schemeClr val="tx1"/>
                </a:solidFill>
                <a:latin typeface="Forte" charset="0"/>
                <a:ea typeface="ＭＳ Ｐゴシック" charset="0"/>
              </a:defRPr>
            </a:lvl5pPr>
            <a:lvl6pPr marL="2407227" indent="-218839" defTabSz="925506" eaLnBrk="0" fontAlgn="base" hangingPunct="0">
              <a:spcBef>
                <a:spcPct val="0"/>
              </a:spcBef>
              <a:spcAft>
                <a:spcPct val="0"/>
              </a:spcAft>
              <a:defRPr>
                <a:solidFill>
                  <a:schemeClr val="tx1"/>
                </a:solidFill>
                <a:latin typeface="Forte" charset="0"/>
                <a:ea typeface="ＭＳ Ｐゴシック" charset="0"/>
              </a:defRPr>
            </a:lvl6pPr>
            <a:lvl7pPr marL="2844904" indent="-218839" defTabSz="925506" eaLnBrk="0" fontAlgn="base" hangingPunct="0">
              <a:spcBef>
                <a:spcPct val="0"/>
              </a:spcBef>
              <a:spcAft>
                <a:spcPct val="0"/>
              </a:spcAft>
              <a:defRPr>
                <a:solidFill>
                  <a:schemeClr val="tx1"/>
                </a:solidFill>
                <a:latin typeface="Forte" charset="0"/>
                <a:ea typeface="ＭＳ Ｐゴシック" charset="0"/>
              </a:defRPr>
            </a:lvl7pPr>
            <a:lvl8pPr marL="3282582" indent="-218839" defTabSz="925506" eaLnBrk="0" fontAlgn="base" hangingPunct="0">
              <a:spcBef>
                <a:spcPct val="0"/>
              </a:spcBef>
              <a:spcAft>
                <a:spcPct val="0"/>
              </a:spcAft>
              <a:defRPr>
                <a:solidFill>
                  <a:schemeClr val="tx1"/>
                </a:solidFill>
                <a:latin typeface="Forte" charset="0"/>
                <a:ea typeface="ＭＳ Ｐゴシック" charset="0"/>
              </a:defRPr>
            </a:lvl8pPr>
            <a:lvl9pPr marL="3720259" indent="-218839" defTabSz="925506"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Leader</a:t>
            </a:r>
            <a:r>
              <a:rPr lang="ja-JP" altLang="en-US">
                <a:latin typeface="Arial" charset="0"/>
              </a:rPr>
              <a:t>’</a:t>
            </a:r>
            <a:r>
              <a:rPr lang="en-US">
                <a:latin typeface="Arial" charset="0"/>
              </a:rPr>
              <a:t>s Notes</a:t>
            </a:r>
          </a:p>
        </p:txBody>
      </p:sp>
      <p:sp>
        <p:nvSpPr>
          <p:cNvPr id="40964"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orte" charset="0"/>
                <a:ea typeface="ＭＳ Ｐゴシック" charset="0"/>
              </a:defRPr>
            </a:lvl1pPr>
            <a:lvl2pPr marL="711226" indent="-273548" eaLnBrk="0" hangingPunct="0">
              <a:defRPr>
                <a:solidFill>
                  <a:schemeClr val="tx1"/>
                </a:solidFill>
                <a:latin typeface="Forte" charset="0"/>
                <a:ea typeface="ＭＳ Ｐゴシック" charset="0"/>
              </a:defRPr>
            </a:lvl2pPr>
            <a:lvl3pPr marL="1094194" indent="-218839" eaLnBrk="0" hangingPunct="0">
              <a:defRPr>
                <a:solidFill>
                  <a:schemeClr val="tx1"/>
                </a:solidFill>
                <a:latin typeface="Forte" charset="0"/>
                <a:ea typeface="ＭＳ Ｐゴシック" charset="0"/>
              </a:defRPr>
            </a:lvl3pPr>
            <a:lvl4pPr marL="1531871" indent="-218839" eaLnBrk="0" hangingPunct="0">
              <a:defRPr>
                <a:solidFill>
                  <a:schemeClr val="tx1"/>
                </a:solidFill>
                <a:latin typeface="Forte" charset="0"/>
                <a:ea typeface="ＭＳ Ｐゴシック" charset="0"/>
              </a:defRPr>
            </a:lvl4pPr>
            <a:lvl5pPr marL="1969549" indent="-218839" eaLnBrk="0" hangingPunct="0">
              <a:defRPr>
                <a:solidFill>
                  <a:schemeClr val="tx1"/>
                </a:solidFill>
                <a:latin typeface="Forte" charset="0"/>
                <a:ea typeface="ＭＳ Ｐゴシック" charset="0"/>
              </a:defRPr>
            </a:lvl5pPr>
            <a:lvl6pPr marL="2407227" indent="-218839" eaLnBrk="0" fontAlgn="base" hangingPunct="0">
              <a:spcBef>
                <a:spcPct val="0"/>
              </a:spcBef>
              <a:spcAft>
                <a:spcPct val="0"/>
              </a:spcAft>
              <a:defRPr>
                <a:solidFill>
                  <a:schemeClr val="tx1"/>
                </a:solidFill>
                <a:latin typeface="Forte" charset="0"/>
                <a:ea typeface="ＭＳ Ｐゴシック" charset="0"/>
              </a:defRPr>
            </a:lvl6pPr>
            <a:lvl7pPr marL="2844904" indent="-218839" eaLnBrk="0" fontAlgn="base" hangingPunct="0">
              <a:spcBef>
                <a:spcPct val="0"/>
              </a:spcBef>
              <a:spcAft>
                <a:spcPct val="0"/>
              </a:spcAft>
              <a:defRPr>
                <a:solidFill>
                  <a:schemeClr val="tx1"/>
                </a:solidFill>
                <a:latin typeface="Forte" charset="0"/>
                <a:ea typeface="ＭＳ Ｐゴシック" charset="0"/>
              </a:defRPr>
            </a:lvl7pPr>
            <a:lvl8pPr marL="3282582" indent="-218839" eaLnBrk="0" fontAlgn="base" hangingPunct="0">
              <a:spcBef>
                <a:spcPct val="0"/>
              </a:spcBef>
              <a:spcAft>
                <a:spcPct val="0"/>
              </a:spcAft>
              <a:defRPr>
                <a:solidFill>
                  <a:schemeClr val="tx1"/>
                </a:solidFill>
                <a:latin typeface="Forte" charset="0"/>
                <a:ea typeface="ＭＳ Ｐゴシック" charset="0"/>
              </a:defRPr>
            </a:lvl8pPr>
            <a:lvl9pPr marL="3720259" indent="-218839"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a:latin typeface="Arial" charset="0"/>
              </a:rPr>
              <a:t>©2007 HeartMath</a:t>
            </a:r>
          </a:p>
        </p:txBody>
      </p:sp>
      <p:sp>
        <p:nvSpPr>
          <p:cNvPr id="40965" name="Rectangle 12"/>
          <p:cNvSpPr>
            <a:spLocks noGrp="1" noRot="1" noChangeAspect="1" noChangeArrowheads="1" noTextEdit="1"/>
          </p:cNvSpPr>
          <p:nvPr>
            <p:ph type="sldImg"/>
          </p:nvPr>
        </p:nvSpPr>
        <p:spPr>
          <a:ln/>
        </p:spPr>
      </p:sp>
      <p:sp>
        <p:nvSpPr>
          <p:cNvPr id="40966" name="Rectangle 1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We live in all four quadrants every day and they make up our emotional landscape. What are some examples of high energy negative emotions? Low energy, negative? High energy and positive? Low energy, negative? </a:t>
            </a:r>
            <a:r>
              <a:rPr lang="en-US" i="1"/>
              <a:t>Important: always start with high energy negative emotions and move counter clockwise, ending with high energy positive emotions. </a:t>
            </a:r>
            <a:endParaRPr lang="en-US"/>
          </a:p>
          <a:p>
            <a:pPr eaLnBrk="1" hangingPunct="1"/>
            <a:r>
              <a:rPr lang="en-US" i="1"/>
              <a:t>Instruct each person to map out his/her own Emotional Landscape in the guidebook with emotions they typically experience throughout a day. As everyone creates their own landscapes, prepare a f/c version of this slide to post and refer to throughout the workshop.</a:t>
            </a:r>
          </a:p>
          <a:p>
            <a:pPr eaLnBrk="1" hangingPunct="1"/>
            <a:r>
              <a:rPr lang="en-US" i="1"/>
              <a:t>Allow 5 minutes and then ask everyone to turn to a partner and discuss their Grid for another 5 minutes. Ask for examples of emotions for each quadrant and fill in the f/c version to use throughout the rest of the workshop.</a:t>
            </a:r>
          </a:p>
          <a:p>
            <a:pPr eaLnBrk="1" hangingPunct="1"/>
            <a:r>
              <a:rPr lang="en-US"/>
              <a:t>It’s fairly obvious that we all want to spend more time on the right side of the grid which reflects the physiology of peak moments and optimal health. It’s the stress free zone. When you look at the qualities of peak moments we listed earlier, you’ll see a lot of the same emotions. </a:t>
            </a:r>
          </a:p>
          <a:p>
            <a:pPr eaLnBrk="1" hangingPunct="1"/>
            <a:r>
              <a:rPr lang="en-US"/>
              <a:t>What makes the HeartMath System different from most other approaches to stress reduction, is that rather than relying on the relaxation response, which keeps you here </a:t>
            </a:r>
            <a:r>
              <a:rPr lang="en-US" i="1"/>
              <a:t>click</a:t>
            </a:r>
            <a:r>
              <a:rPr lang="en-US"/>
              <a:t>, these techniques work by moving you here.</a:t>
            </a:r>
            <a:r>
              <a:rPr lang="en-US" i="1"/>
              <a:t> click.</a:t>
            </a:r>
          </a:p>
          <a:p>
            <a:pPr eaLnBrk="1" hangingPunct="1"/>
            <a:r>
              <a:rPr lang="en-US"/>
              <a:t>When you consider how much time you spend on the left side, it’s important to know how to literally flip the switch and get back over to the stress free zone. </a:t>
            </a:r>
          </a:p>
          <a:p>
            <a:pPr eaLnBrk="1" hangingPunct="1"/>
            <a:r>
              <a:rPr lang="en-US" i="1"/>
              <a:t>Transition:</a:t>
            </a:r>
            <a:r>
              <a:rPr lang="en-US"/>
              <a:t> To do this, we need to use a whole systems approach to stress reduction. You’ll learn how to move </a:t>
            </a:r>
            <a:r>
              <a:rPr lang="en-US" i="1"/>
              <a:t>click</a:t>
            </a:r>
            <a:r>
              <a:rPr lang="en-US"/>
              <a:t> to the stress free zone, on demand, by creating, in your body, a state called</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grpSp>
        <p:nvGrpSpPr>
          <p:cNvPr id="40967" name="Group 4"/>
          <p:cNvGrpSpPr>
            <a:grpSpLocks/>
          </p:cNvGrpSpPr>
          <p:nvPr/>
        </p:nvGrpSpPr>
        <p:grpSpPr bwMode="auto">
          <a:xfrm>
            <a:off x="2805783" y="1097044"/>
            <a:ext cx="274692" cy="638669"/>
            <a:chOff x="2160" y="1008"/>
            <a:chExt cx="432" cy="1008"/>
          </a:xfrm>
        </p:grpSpPr>
        <p:sp>
          <p:nvSpPr>
            <p:cNvPr id="40970" name="Rectangle 5"/>
            <p:cNvSpPr>
              <a:spLocks noChangeArrowheads="1"/>
            </p:cNvSpPr>
            <p:nvPr/>
          </p:nvSpPr>
          <p:spPr bwMode="auto">
            <a:xfrm>
              <a:off x="2160" y="1008"/>
              <a:ext cx="432" cy="576"/>
            </a:xfrm>
            <a:prstGeom prst="rect">
              <a:avLst/>
            </a:prstGeom>
            <a:solidFill>
              <a:srgbClr val="FFFFFF"/>
            </a:solidFill>
            <a:ln w="9525">
              <a:solidFill>
                <a:srgbClr val="000000"/>
              </a:solidFill>
              <a:miter lim="800000"/>
              <a:headEnd/>
              <a:tailEnd/>
            </a:ln>
          </p:spPr>
          <p:txBody>
            <a:bodyPr/>
            <a:lstStyle/>
            <a:p>
              <a:endParaRPr lang="en-US"/>
            </a:p>
          </p:txBody>
        </p:sp>
        <p:sp>
          <p:nvSpPr>
            <p:cNvPr id="40971" name="Line 6"/>
            <p:cNvSpPr>
              <a:spLocks noChangeShapeType="1"/>
            </p:cNvSpPr>
            <p:nvPr/>
          </p:nvSpPr>
          <p:spPr bwMode="auto">
            <a:xfrm>
              <a:off x="2448" y="1584"/>
              <a:ext cx="144"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2" name="Line 7"/>
            <p:cNvSpPr>
              <a:spLocks noChangeShapeType="1"/>
            </p:cNvSpPr>
            <p:nvPr/>
          </p:nvSpPr>
          <p:spPr bwMode="auto">
            <a:xfrm flipH="1">
              <a:off x="2160" y="1584"/>
              <a:ext cx="144"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3" name="Line 8"/>
            <p:cNvSpPr>
              <a:spLocks noChangeShapeType="1"/>
            </p:cNvSpPr>
            <p:nvPr/>
          </p:nvSpPr>
          <p:spPr bwMode="auto">
            <a:xfrm flipH="1">
              <a:off x="2304" y="1152"/>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Line 9"/>
            <p:cNvSpPr>
              <a:spLocks noChangeShapeType="1"/>
            </p:cNvSpPr>
            <p:nvPr/>
          </p:nvSpPr>
          <p:spPr bwMode="auto">
            <a:xfrm flipH="1">
              <a:off x="2304" y="1296"/>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Line 10"/>
            <p:cNvSpPr>
              <a:spLocks noChangeShapeType="1"/>
            </p:cNvSpPr>
            <p:nvPr/>
          </p:nvSpPr>
          <p:spPr bwMode="auto">
            <a:xfrm flipH="1">
              <a:off x="2304" y="1392"/>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968" name="Text Box 16"/>
          <p:cNvSpPr txBox="1">
            <a:spLocks noChangeArrowheads="1"/>
          </p:cNvSpPr>
          <p:nvPr/>
        </p:nvSpPr>
        <p:spPr bwMode="auto">
          <a:xfrm>
            <a:off x="5273482" y="1670014"/>
            <a:ext cx="285383" cy="2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23" tIns="43762" rIns="87523" bIns="43762">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000" i="1">
                <a:latin typeface="Arial" charset="0"/>
              </a:rPr>
              <a:t>p</a:t>
            </a:r>
          </a:p>
        </p:txBody>
      </p:sp>
      <p:sp>
        <p:nvSpPr>
          <p:cNvPr id="40969" name="Text Box 18"/>
          <p:cNvSpPr txBox="1">
            <a:spLocks noChangeArrowheads="1"/>
          </p:cNvSpPr>
          <p:nvPr/>
        </p:nvSpPr>
        <p:spPr bwMode="auto">
          <a:xfrm>
            <a:off x="6287729" y="8759545"/>
            <a:ext cx="335064" cy="2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36" tIns="43768" rIns="87536" bIns="43768">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1100">
                <a:latin typeface="Arial" charset="0"/>
              </a:rPr>
              <a:t>18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a:defRPr/>
            </a:pPr>
            <a:endParaRPr lang="en-US" sz="2400">
              <a:ea typeface="+mn-ea"/>
              <a:cs typeface="+mn-cs"/>
            </a:endParaRPr>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a:defRPr/>
              </a:pPr>
              <a:endParaRPr lang="en-US" sz="2400">
                <a:ea typeface="+mn-ea"/>
                <a:cs typeface="+mn-cs"/>
              </a:endParaRPr>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ea typeface="+mn-ea"/>
                <a:cs typeface="+mn-cs"/>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a:defRPr/>
              </a:pPr>
              <a:endParaRPr lang="en-US" sz="2400">
                <a:ea typeface="+mn-ea"/>
                <a:cs typeface="+mn-cs"/>
              </a:endParaRPr>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ea typeface="+mn-ea"/>
                <a:cs typeface="+mn-cs"/>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eaLnBrk="0" hangingPunct="0">
                <a:defRPr/>
              </a:pPr>
              <a:endParaRPr lang="en-US">
                <a:ea typeface="+mn-ea"/>
                <a:cs typeface="+mn-cs"/>
              </a:endParaRPr>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a:defRPr/>
              </a:pPr>
              <a:endParaRPr lang="en-US" sz="2400">
                <a:ea typeface="+mn-ea"/>
                <a:cs typeface="+mn-cs"/>
              </a:endParaRPr>
            </a:p>
          </p:txBody>
        </p:sp>
      </p:grpSp>
      <p:sp>
        <p:nvSpPr>
          <p:cNvPr id="5123" name="Rectangle 3"/>
          <p:cNvSpPr>
            <a:spLocks noGrp="1" noChangeArrowheads="1"/>
          </p:cNvSpPr>
          <p:nvPr>
            <p:ph type="ctrTitle"/>
          </p:nvPr>
        </p:nvSpPr>
        <p:spPr>
          <a:xfrm>
            <a:off x="762000" y="1371600"/>
            <a:ext cx="7696200" cy="2057400"/>
          </a:xfrm>
        </p:spPr>
        <p:txBody>
          <a:bodyPr/>
          <a:lstStyle>
            <a:lvl1pPr>
              <a:defRPr sz="5400"/>
            </a:lvl1pPr>
          </a:lstStyle>
          <a:p>
            <a:r>
              <a:rPr lang="en-US" smtClean="0"/>
              <a:t>Click to edit Master title style</a:t>
            </a:r>
            <a:endParaRPr lang="en-US"/>
          </a:p>
        </p:txBody>
      </p:sp>
      <p:sp>
        <p:nvSpPr>
          <p:cNvPr id="5124"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smtClean="0"/>
              <a:t>Click to edit Master subtitle style</a:t>
            </a:r>
            <a:endParaRPr lang="en-US"/>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3" name="Rectangle 6"/>
          <p:cNvSpPr>
            <a:spLocks noGrp="1" noChangeArrowheads="1"/>
          </p:cNvSpPr>
          <p:nvPr>
            <p:ph type="ftr" sz="quarter" idx="11"/>
          </p:nvPr>
        </p:nvSpPr>
        <p:spPr/>
        <p:txBody>
          <a:bodyPr/>
          <a:lstStyle>
            <a:lvl1pPr>
              <a:defRPr/>
            </a:lvl1pPr>
          </a:lstStyle>
          <a:p>
            <a:pPr>
              <a:defRPr/>
            </a:pPr>
            <a:endParaRPr lang="en-US"/>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fld id="{5A9B10CC-8824-3E41-8015-AFE0C3FFEB7D}" type="slidenum">
              <a:rPr lang="en-US"/>
              <a:pPr/>
              <a:t>‹#›</a:t>
            </a:fld>
            <a:endParaRPr lang="en-US"/>
          </a:p>
        </p:txBody>
      </p:sp>
    </p:spTree>
    <p:extLst>
      <p:ext uri="{BB962C8B-B14F-4D97-AF65-F5344CB8AC3E}">
        <p14:creationId xmlns:p14="http://schemas.microsoft.com/office/powerpoint/2010/main" val="233814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22C5B32-9A9C-0B4A-B52D-02EEEE76F891}" type="slidenum">
              <a:rPr lang="en-US"/>
              <a:pPr/>
              <a:t>‹#›</a:t>
            </a:fld>
            <a:endParaRPr lang="en-US"/>
          </a:p>
        </p:txBody>
      </p:sp>
    </p:spTree>
    <p:extLst>
      <p:ext uri="{BB962C8B-B14F-4D97-AF65-F5344CB8AC3E}">
        <p14:creationId xmlns:p14="http://schemas.microsoft.com/office/powerpoint/2010/main" val="384670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D11CCDD-1CC4-8542-AB56-725AFF2BA961}" type="slidenum">
              <a:rPr lang="en-US"/>
              <a:pPr/>
              <a:t>‹#›</a:t>
            </a:fld>
            <a:endParaRPr lang="en-US"/>
          </a:p>
        </p:txBody>
      </p:sp>
    </p:spTree>
    <p:extLst>
      <p:ext uri="{BB962C8B-B14F-4D97-AF65-F5344CB8AC3E}">
        <p14:creationId xmlns:p14="http://schemas.microsoft.com/office/powerpoint/2010/main" val="3146360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438400"/>
            <a:ext cx="38862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438400"/>
            <a:ext cx="38862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91000"/>
            <a:ext cx="38862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sldNum" sz="quarter" idx="10"/>
          </p:nvPr>
        </p:nvSpPr>
        <p:spPr>
          <a:ln/>
        </p:spPr>
        <p:txBody>
          <a:bodyPr/>
          <a:lstStyle>
            <a:lvl1pPr>
              <a:defRPr/>
            </a:lvl1pPr>
          </a:lstStyle>
          <a:p>
            <a:fld id="{36A3AE87-7BB5-D04A-BC62-6D28FA78532B}" type="slidenum">
              <a:rPr lang="en-US"/>
              <a:pPr/>
              <a:t>‹#›</a:t>
            </a:fld>
            <a:endParaRPr lang="en-US"/>
          </a:p>
        </p:txBody>
      </p:sp>
    </p:spTree>
    <p:extLst>
      <p:ext uri="{BB962C8B-B14F-4D97-AF65-F5344CB8AC3E}">
        <p14:creationId xmlns:p14="http://schemas.microsoft.com/office/powerpoint/2010/main" val="307562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49625F-BD76-0B4B-8681-BAC8C692E98D}" type="slidenum">
              <a:rPr lang="en-US"/>
              <a:pPr/>
              <a:t>‹#›</a:t>
            </a:fld>
            <a:endParaRPr lang="en-US"/>
          </a:p>
        </p:txBody>
      </p:sp>
    </p:spTree>
    <p:extLst>
      <p:ext uri="{BB962C8B-B14F-4D97-AF65-F5344CB8AC3E}">
        <p14:creationId xmlns:p14="http://schemas.microsoft.com/office/powerpoint/2010/main" val="384382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CC6D3DA-73BF-C848-83BB-8A20C716D528}" type="slidenum">
              <a:rPr lang="en-US"/>
              <a:pPr/>
              <a:t>‹#›</a:t>
            </a:fld>
            <a:endParaRPr lang="en-US"/>
          </a:p>
        </p:txBody>
      </p:sp>
    </p:spTree>
    <p:extLst>
      <p:ext uri="{BB962C8B-B14F-4D97-AF65-F5344CB8AC3E}">
        <p14:creationId xmlns:p14="http://schemas.microsoft.com/office/powerpoint/2010/main" val="202371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49D18C8-20F0-5B4F-9311-7124A1C1F10B}" type="slidenum">
              <a:rPr lang="en-US"/>
              <a:pPr/>
              <a:t>‹#›</a:t>
            </a:fld>
            <a:endParaRPr lang="en-US"/>
          </a:p>
        </p:txBody>
      </p:sp>
    </p:spTree>
    <p:extLst>
      <p:ext uri="{BB962C8B-B14F-4D97-AF65-F5344CB8AC3E}">
        <p14:creationId xmlns:p14="http://schemas.microsoft.com/office/powerpoint/2010/main" val="120150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8198DC0-DCD5-704D-8064-2C91EF8DFC02}" type="slidenum">
              <a:rPr lang="en-US"/>
              <a:pPr/>
              <a:t>‹#›</a:t>
            </a:fld>
            <a:endParaRPr lang="en-US"/>
          </a:p>
        </p:txBody>
      </p:sp>
    </p:spTree>
    <p:extLst>
      <p:ext uri="{BB962C8B-B14F-4D97-AF65-F5344CB8AC3E}">
        <p14:creationId xmlns:p14="http://schemas.microsoft.com/office/powerpoint/2010/main" val="242527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31E8C01-D58B-FF4C-BA8B-844CDBEC60B8}" type="slidenum">
              <a:rPr lang="en-US"/>
              <a:pPr/>
              <a:t>‹#›</a:t>
            </a:fld>
            <a:endParaRPr lang="en-US"/>
          </a:p>
        </p:txBody>
      </p:sp>
    </p:spTree>
    <p:extLst>
      <p:ext uri="{BB962C8B-B14F-4D97-AF65-F5344CB8AC3E}">
        <p14:creationId xmlns:p14="http://schemas.microsoft.com/office/powerpoint/2010/main" val="50306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0F9BF45-543F-D04F-A29C-68B00387AEBD}" type="slidenum">
              <a:rPr lang="en-US"/>
              <a:pPr/>
              <a:t>‹#›</a:t>
            </a:fld>
            <a:endParaRPr lang="en-US"/>
          </a:p>
        </p:txBody>
      </p:sp>
    </p:spTree>
    <p:extLst>
      <p:ext uri="{BB962C8B-B14F-4D97-AF65-F5344CB8AC3E}">
        <p14:creationId xmlns:p14="http://schemas.microsoft.com/office/powerpoint/2010/main" val="3423883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7327FB-541D-3C4B-B28A-D71444592F61}" type="slidenum">
              <a:rPr lang="en-US"/>
              <a:pPr/>
              <a:t>‹#›</a:t>
            </a:fld>
            <a:endParaRPr lang="en-US"/>
          </a:p>
        </p:txBody>
      </p:sp>
    </p:spTree>
    <p:extLst>
      <p:ext uri="{BB962C8B-B14F-4D97-AF65-F5344CB8AC3E}">
        <p14:creationId xmlns:p14="http://schemas.microsoft.com/office/powerpoint/2010/main" val="39833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3C7A796-7EDA-7B4D-B745-F02F56A7E60C}" type="slidenum">
              <a:rPr lang="en-US"/>
              <a:pPr/>
              <a:t>‹#›</a:t>
            </a:fld>
            <a:endParaRPr lang="en-US"/>
          </a:p>
        </p:txBody>
      </p:sp>
    </p:spTree>
    <p:extLst>
      <p:ext uri="{BB962C8B-B14F-4D97-AF65-F5344CB8AC3E}">
        <p14:creationId xmlns:p14="http://schemas.microsoft.com/office/powerpoint/2010/main" val="12196029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00"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a:defRPr/>
            </a:pPr>
            <a:endParaRPr lang="en-US"/>
          </a:p>
        </p:txBody>
      </p:sp>
      <p:sp>
        <p:nvSpPr>
          <p:cNvPr id="4102"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185B8D17-EC51-9540-982B-1CF8598BA178}" type="slidenum">
              <a:rPr lang="en-US"/>
              <a:pPr/>
              <a:t>‹#›</a:t>
            </a:fld>
            <a:endParaRPr lang="en-US"/>
          </a:p>
        </p:txBody>
      </p:sp>
      <p:grpSp>
        <p:nvGrpSpPr>
          <p:cNvPr id="1031" name="Group 7"/>
          <p:cNvGrpSpPr>
            <a:grpSpLocks/>
          </p:cNvGrpSpPr>
          <p:nvPr/>
        </p:nvGrpSpPr>
        <p:grpSpPr bwMode="auto">
          <a:xfrm>
            <a:off x="279400" y="152400"/>
            <a:ext cx="8686800" cy="1600200"/>
            <a:chOff x="176" y="96"/>
            <a:chExt cx="5472" cy="1008"/>
          </a:xfrm>
        </p:grpSpPr>
        <p:sp>
          <p:nvSpPr>
            <p:cNvPr id="4104"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eaLnBrk="0" hangingPunct="0">
                <a:defRPr/>
              </a:pPr>
              <a:endParaRPr lang="en-US">
                <a:ea typeface="+mn-ea"/>
                <a:cs typeface="+mn-cs"/>
              </a:endParaRPr>
            </a:p>
          </p:txBody>
        </p:sp>
        <p:sp>
          <p:nvSpPr>
            <p:cNvPr id="41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a:defRPr/>
              </a:pPr>
              <a:endParaRPr lang="en-US" sz="2400">
                <a:ea typeface="+mn-ea"/>
                <a:cs typeface="+mn-cs"/>
              </a:endParaRPr>
            </a:p>
          </p:txBody>
        </p:sp>
        <p:sp>
          <p:nvSpPr>
            <p:cNvPr id="41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ea typeface="+mn-ea"/>
                <a:cs typeface="+mn-cs"/>
              </a:endParaRPr>
            </a:p>
          </p:txBody>
        </p:sp>
        <p:sp>
          <p:nvSpPr>
            <p:cNvPr id="41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a:defRPr/>
              </a:pPr>
              <a:endParaRPr lang="en-US" sz="2400">
                <a:ea typeface="+mn-ea"/>
                <a:cs typeface="+mn-cs"/>
              </a:endParaRPr>
            </a:p>
          </p:txBody>
        </p:sp>
        <p:sp>
          <p:nvSpPr>
            <p:cNvPr id="41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ea typeface="+mn-ea"/>
                <a:cs typeface="+mn-cs"/>
              </a:endParaRPr>
            </a:p>
          </p:txBody>
        </p:sp>
      </p:grpSp>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1" r:id="rId12"/>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ＭＳ Ｐゴシック" charset="0"/>
          <a:cs typeface="+mj-cs"/>
        </a:defRPr>
      </a:lvl1pPr>
      <a:lvl2pPr algn="l" rtl="0" eaLnBrk="1" fontAlgn="base" hangingPunct="1">
        <a:spcBef>
          <a:spcPct val="0"/>
        </a:spcBef>
        <a:spcAft>
          <a:spcPct val="0"/>
        </a:spcAft>
        <a:defRPr sz="4400">
          <a:solidFill>
            <a:schemeClr val="tx2"/>
          </a:solidFill>
          <a:latin typeface="Times New Roman" charset="0"/>
          <a:ea typeface="ＭＳ Ｐゴシック" charset="0"/>
        </a:defRPr>
      </a:lvl2pPr>
      <a:lvl3pPr algn="l" rtl="0" eaLnBrk="1" fontAlgn="base" hangingPunct="1">
        <a:spcBef>
          <a:spcPct val="0"/>
        </a:spcBef>
        <a:spcAft>
          <a:spcPct val="0"/>
        </a:spcAft>
        <a:defRPr sz="4400">
          <a:solidFill>
            <a:schemeClr val="tx2"/>
          </a:solidFill>
          <a:latin typeface="Times New Roman" charset="0"/>
          <a:ea typeface="ＭＳ Ｐゴシック" charset="0"/>
        </a:defRPr>
      </a:lvl3pPr>
      <a:lvl4pPr algn="l" rtl="0" eaLnBrk="1" fontAlgn="base" hangingPunct="1">
        <a:spcBef>
          <a:spcPct val="0"/>
        </a:spcBef>
        <a:spcAft>
          <a:spcPct val="0"/>
        </a:spcAft>
        <a:defRPr sz="4400">
          <a:solidFill>
            <a:schemeClr val="tx2"/>
          </a:solidFill>
          <a:latin typeface="Times New Roman" charset="0"/>
          <a:ea typeface="ＭＳ Ｐゴシック" charset="0"/>
        </a:defRPr>
      </a:lvl4pPr>
      <a:lvl5pPr algn="l" rtl="0" eaLnBrk="1" fontAlgn="base" hangingPunct="1">
        <a:spcBef>
          <a:spcPct val="0"/>
        </a:spcBef>
        <a:spcAft>
          <a:spcPct val="0"/>
        </a:spcAft>
        <a:defRPr sz="4400">
          <a:solidFill>
            <a:schemeClr val="tx2"/>
          </a:solidFill>
          <a:latin typeface="Times New Roman" charset="0"/>
          <a:ea typeface="ＭＳ Ｐゴシック" charset="0"/>
        </a:defRPr>
      </a:lvl5pPr>
      <a:lvl6pPr marL="457200" algn="l" rtl="0" eaLnBrk="1" fontAlgn="base" hangingPunct="1">
        <a:spcBef>
          <a:spcPct val="0"/>
        </a:spcBef>
        <a:spcAft>
          <a:spcPct val="0"/>
        </a:spcAft>
        <a:defRPr sz="4400">
          <a:solidFill>
            <a:schemeClr val="tx2"/>
          </a:solidFill>
          <a:latin typeface="Times New Roman" charset="0"/>
        </a:defRPr>
      </a:lvl6pPr>
      <a:lvl7pPr marL="914400" algn="l" rtl="0" eaLnBrk="1" fontAlgn="base" hangingPunct="1">
        <a:spcBef>
          <a:spcPct val="0"/>
        </a:spcBef>
        <a:spcAft>
          <a:spcPct val="0"/>
        </a:spcAft>
        <a:defRPr sz="4400">
          <a:solidFill>
            <a:schemeClr val="tx2"/>
          </a:solidFill>
          <a:latin typeface="Times New Roman" charset="0"/>
        </a:defRPr>
      </a:lvl7pPr>
      <a:lvl8pPr marL="1371600" algn="l" rtl="0" eaLnBrk="1" fontAlgn="base" hangingPunct="1">
        <a:spcBef>
          <a:spcPct val="0"/>
        </a:spcBef>
        <a:spcAft>
          <a:spcPct val="0"/>
        </a:spcAft>
        <a:defRPr sz="4400">
          <a:solidFill>
            <a:schemeClr val="tx2"/>
          </a:solidFill>
          <a:latin typeface="Times New Roman" charset="0"/>
        </a:defRPr>
      </a:lvl8pPr>
      <a:lvl9pPr marL="1828800" algn="l" rtl="0" eaLnBrk="1" fontAlgn="base" hangingPunct="1">
        <a:spcBef>
          <a:spcPct val="0"/>
        </a:spcBef>
        <a:spcAft>
          <a:spcPct val="0"/>
        </a:spcAft>
        <a:defRPr sz="4400">
          <a:solidFill>
            <a:schemeClr val="tx2"/>
          </a:solidFill>
          <a:latin typeface="Times New Roman" charset="0"/>
        </a:defRPr>
      </a:lvl9pPr>
    </p:titleStyle>
    <p:bodyStyle>
      <a:lvl1pPr marL="469900" indent="-469900" algn="l" rtl="0" eaLnBrk="1" fontAlgn="base" hangingPunct="1">
        <a:spcBef>
          <a:spcPct val="20000"/>
        </a:spcBef>
        <a:spcAft>
          <a:spcPct val="0"/>
        </a:spcAft>
        <a:buClr>
          <a:schemeClr val="bg2"/>
        </a:buClr>
        <a:buSzPct val="70000"/>
        <a:buFont typeface="Wingdings" charset="0"/>
        <a:buChar char="o"/>
        <a:defRPr sz="3200">
          <a:solidFill>
            <a:schemeClr val="tx1"/>
          </a:solidFill>
          <a:latin typeface="+mn-lt"/>
          <a:ea typeface="ＭＳ Ｐゴシック" charset="0"/>
          <a:cs typeface="+mn-cs"/>
        </a:defRPr>
      </a:lvl1pPr>
      <a:lvl2pPr marL="908050" indent="-436563" algn="l" rtl="0" eaLnBrk="1" fontAlgn="base" hangingPunct="1">
        <a:spcBef>
          <a:spcPct val="20000"/>
        </a:spcBef>
        <a:spcAft>
          <a:spcPct val="0"/>
        </a:spcAft>
        <a:buClr>
          <a:schemeClr val="accent2"/>
        </a:buClr>
        <a:buSzPct val="75000"/>
        <a:buFont typeface="Wingdings" charset="0"/>
        <a:buChar char="n"/>
        <a:defRPr sz="2800">
          <a:solidFill>
            <a:schemeClr val="tx1"/>
          </a:solidFill>
          <a:latin typeface="+mn-lt"/>
          <a:ea typeface="ＭＳ Ｐゴシック" charset="0"/>
        </a:defRPr>
      </a:lvl2pPr>
      <a:lvl3pPr marL="1377950" indent="-468313" algn="l" rtl="0" eaLnBrk="1" fontAlgn="base" hangingPunct="1">
        <a:spcBef>
          <a:spcPct val="20000"/>
        </a:spcBef>
        <a:spcAft>
          <a:spcPct val="0"/>
        </a:spcAft>
        <a:buClr>
          <a:schemeClr val="bg2"/>
        </a:buClr>
        <a:buSzPct val="65000"/>
        <a:buFont typeface="Wingdings" charset="0"/>
        <a:buChar char="o"/>
        <a:defRPr sz="2400">
          <a:solidFill>
            <a:schemeClr val="tx1"/>
          </a:solidFill>
          <a:latin typeface="+mn-lt"/>
          <a:ea typeface="ＭＳ Ｐゴシック" charset="0"/>
        </a:defRPr>
      </a:lvl3pPr>
      <a:lvl4pPr marL="1827213" indent="-438150" algn="l" rtl="0" eaLnBrk="1" fontAlgn="base" hangingPunct="1">
        <a:spcBef>
          <a:spcPct val="20000"/>
        </a:spcBef>
        <a:spcAft>
          <a:spcPct val="0"/>
        </a:spcAft>
        <a:buClr>
          <a:schemeClr val="accent2"/>
        </a:buClr>
        <a:buSzPct val="75000"/>
        <a:buFont typeface="Wingdings" charset="0"/>
        <a:buChar char="n"/>
        <a:defRPr sz="2000">
          <a:solidFill>
            <a:schemeClr val="tx1"/>
          </a:solidFill>
          <a:latin typeface="+mn-lt"/>
          <a:ea typeface="ＭＳ Ｐゴシック" charset="0"/>
        </a:defRPr>
      </a:lvl4pPr>
      <a:lvl5pPr marL="2297113" indent="-468313" algn="l" rtl="0" eaLnBrk="1" fontAlgn="base" hangingPunct="1">
        <a:spcBef>
          <a:spcPct val="20000"/>
        </a:spcBef>
        <a:spcAft>
          <a:spcPct val="0"/>
        </a:spcAft>
        <a:buClr>
          <a:schemeClr val="accent1"/>
        </a:buClr>
        <a:buSzPct val="50000"/>
        <a:buFont typeface="Wingdings" charset="0"/>
        <a:buChar char="o"/>
        <a:defRPr sz="2000">
          <a:solidFill>
            <a:schemeClr val="tx1"/>
          </a:solidFill>
          <a:latin typeface="+mn-lt"/>
          <a:ea typeface="ＭＳ Ｐゴシック" charset="0"/>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arc.ucla.edu/body.cfm?id=22" TargetMode="External"/><Relationship Id="rId3" Type="http://schemas.openxmlformats.org/officeDocument/2006/relationships/hyperlink" Target="http://www.heartmath.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algn="ctr" eaLnBrk="1" hangingPunct="1"/>
            <a:r>
              <a:rPr lang="en-US" sz="6000" dirty="0" smtClean="0">
                <a:latin typeface="Times New Roman" charset="0"/>
              </a:rPr>
              <a:t>Stress</a:t>
            </a:r>
            <a:endParaRPr lang="en-US" sz="4800" dirty="0">
              <a:latin typeface="Times New Roman" charset="0"/>
            </a:endParaRPr>
          </a:p>
        </p:txBody>
      </p:sp>
      <p:sp>
        <p:nvSpPr>
          <p:cNvPr id="3075" name="Rectangle 5"/>
          <p:cNvSpPr>
            <a:spLocks noGrp="1" noChangeArrowheads="1"/>
          </p:cNvSpPr>
          <p:nvPr>
            <p:ph type="subTitle" idx="1"/>
          </p:nvPr>
        </p:nvSpPr>
        <p:spPr>
          <a:xfrm>
            <a:off x="457200" y="3733800"/>
            <a:ext cx="8229600" cy="2057400"/>
          </a:xfrm>
        </p:spPr>
        <p:txBody>
          <a:bodyPr/>
          <a:lstStyle/>
          <a:p>
            <a:pPr algn="ctr" eaLnBrk="1" hangingPunct="1">
              <a:buFont typeface="Wingdings" charset="0"/>
              <a:buNone/>
            </a:pPr>
            <a:r>
              <a:rPr lang="en-US"/>
              <a:t>Kenneth Brummel-Smith, MD</a:t>
            </a:r>
          </a:p>
          <a:p>
            <a:pPr algn="ctr" eaLnBrk="1" hangingPunct="1">
              <a:buFont typeface="Wingdings" charset="0"/>
              <a:buNone/>
            </a:pPr>
            <a:r>
              <a:rPr lang="en-US"/>
              <a:t>Charlotte Edwards Maguire Professor of Geriatrics</a:t>
            </a:r>
          </a:p>
          <a:p>
            <a:pPr algn="ctr" eaLnBrk="1" hangingPunct="1">
              <a:buFont typeface="Wingdings" charset="0"/>
              <a:buNone/>
            </a:pPr>
            <a:r>
              <a:rPr lang="en-US"/>
              <a:t>Florida State University College of Medicine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fld id="{A5D603B6-A232-2643-9A05-74ECB53BC0A3}" type="slidenum">
              <a:rPr lang="en-US">
                <a:solidFill>
                  <a:srgbClr val="565569"/>
                </a:solidFill>
                <a:latin typeface="Century Gothic" charset="0"/>
              </a:rPr>
              <a:pPr eaLnBrk="1" hangingPunct="1"/>
              <a:t>10</a:t>
            </a:fld>
            <a:endParaRPr lang="en-US">
              <a:solidFill>
                <a:srgbClr val="565569"/>
              </a:solidFill>
              <a:latin typeface="Century Gothic" charset="0"/>
            </a:endParaRPr>
          </a:p>
        </p:txBody>
      </p:sp>
      <p:sp>
        <p:nvSpPr>
          <p:cNvPr id="15363" name="Rectangle 2"/>
          <p:cNvSpPr>
            <a:spLocks noGrp="1" noChangeArrowheads="1"/>
          </p:cNvSpPr>
          <p:nvPr>
            <p:ph type="title"/>
          </p:nvPr>
        </p:nvSpPr>
        <p:spPr>
          <a:xfrm>
            <a:off x="457200" y="838200"/>
            <a:ext cx="8001000" cy="762000"/>
          </a:xfrm>
        </p:spPr>
        <p:txBody>
          <a:bodyPr/>
          <a:lstStyle/>
          <a:p>
            <a:pPr eaLnBrk="1" hangingPunct="1"/>
            <a:r>
              <a:rPr lang="en-US" sz="3200">
                <a:latin typeface="Century Gothic" charset="0"/>
              </a:rPr>
              <a:t>High Cortisol:Low DHEA</a:t>
            </a:r>
          </a:p>
        </p:txBody>
      </p:sp>
      <p:sp>
        <p:nvSpPr>
          <p:cNvPr id="40964" name="Rectangle 4"/>
          <p:cNvSpPr>
            <a:spLocks noGrp="1" noChangeArrowheads="1"/>
          </p:cNvSpPr>
          <p:nvPr>
            <p:ph type="body" idx="1"/>
          </p:nvPr>
        </p:nvSpPr>
        <p:spPr>
          <a:xfrm>
            <a:off x="457200" y="1828800"/>
            <a:ext cx="6934200" cy="4267200"/>
          </a:xfrm>
        </p:spPr>
        <p:txBody>
          <a:bodyPr/>
          <a:lstStyle/>
          <a:p>
            <a:pPr eaLnBrk="1" hangingPunct="1">
              <a:lnSpc>
                <a:spcPct val="110000"/>
              </a:lnSpc>
            </a:pPr>
            <a:r>
              <a:rPr lang="en-US" sz="1800" dirty="0">
                <a:latin typeface="Century Gothic" charset="0"/>
              </a:rPr>
              <a:t>Accelerated aging  </a:t>
            </a:r>
            <a:r>
              <a:rPr lang="en-US" sz="1200" i="1" dirty="0">
                <a:latin typeface="Century Gothic" charset="0"/>
              </a:rPr>
              <a:t>(Kerr et al., 1991; </a:t>
            </a:r>
            <a:r>
              <a:rPr lang="en-US" sz="1200" i="1" dirty="0" err="1">
                <a:latin typeface="Century Gothic" charset="0"/>
              </a:rPr>
              <a:t>Namiki</a:t>
            </a:r>
            <a:r>
              <a:rPr lang="en-US" sz="1200" i="1" dirty="0">
                <a:latin typeface="Century Gothic" charset="0"/>
              </a:rPr>
              <a:t>, 1994)</a:t>
            </a:r>
          </a:p>
          <a:p>
            <a:pPr eaLnBrk="1" hangingPunct="1">
              <a:lnSpc>
                <a:spcPct val="110000"/>
              </a:lnSpc>
            </a:pPr>
            <a:r>
              <a:rPr lang="en-US" sz="1800" dirty="0">
                <a:latin typeface="Century Gothic" charset="0"/>
              </a:rPr>
              <a:t>Brain cell death  </a:t>
            </a:r>
            <a:r>
              <a:rPr lang="en-US" sz="1200" i="1" dirty="0">
                <a:latin typeface="Century Gothic" charset="0"/>
              </a:rPr>
              <a:t>(Kerr et al., 1991; </a:t>
            </a:r>
            <a:r>
              <a:rPr lang="en-US" sz="1200" i="1" dirty="0" err="1">
                <a:latin typeface="Century Gothic" charset="0"/>
              </a:rPr>
              <a:t>Sapolsky</a:t>
            </a:r>
            <a:r>
              <a:rPr lang="en-US" sz="1200" i="1" dirty="0">
                <a:latin typeface="Century Gothic" charset="0"/>
              </a:rPr>
              <a:t>, 1992)</a:t>
            </a:r>
          </a:p>
          <a:p>
            <a:pPr eaLnBrk="1" hangingPunct="1">
              <a:lnSpc>
                <a:spcPct val="110000"/>
              </a:lnSpc>
            </a:pPr>
            <a:r>
              <a:rPr lang="en-US" sz="1800" dirty="0">
                <a:latin typeface="Century Gothic" charset="0"/>
              </a:rPr>
              <a:t>Impaired memory and learning  </a:t>
            </a:r>
            <a:r>
              <a:rPr lang="en-US" sz="1200" i="1" dirty="0">
                <a:latin typeface="Century Gothic" charset="0"/>
              </a:rPr>
              <a:t>(Kerr et al., 1991; </a:t>
            </a:r>
            <a:r>
              <a:rPr lang="en-US" sz="1200" i="1" dirty="0" err="1">
                <a:latin typeface="Century Gothic" charset="0"/>
              </a:rPr>
              <a:t>Sapolsky</a:t>
            </a:r>
            <a:r>
              <a:rPr lang="en-US" sz="1200" i="1" dirty="0">
                <a:latin typeface="Century Gothic" charset="0"/>
              </a:rPr>
              <a:t>, 1992)</a:t>
            </a:r>
          </a:p>
          <a:p>
            <a:pPr eaLnBrk="1" hangingPunct="1">
              <a:lnSpc>
                <a:spcPct val="110000"/>
              </a:lnSpc>
            </a:pPr>
            <a:r>
              <a:rPr lang="en-US" sz="1800" dirty="0">
                <a:latin typeface="Century Gothic" charset="0"/>
              </a:rPr>
              <a:t>Decreased bone density; increased osteoporosis </a:t>
            </a:r>
            <a:r>
              <a:rPr lang="en-US" sz="1200" i="1" dirty="0">
                <a:latin typeface="Century Gothic" charset="0"/>
              </a:rPr>
              <a:t>(</a:t>
            </a:r>
            <a:r>
              <a:rPr lang="en-US" sz="1200" i="1" dirty="0" err="1">
                <a:latin typeface="Century Gothic" charset="0"/>
              </a:rPr>
              <a:t>Manolagas</a:t>
            </a:r>
            <a:r>
              <a:rPr lang="en-US" sz="1200" i="1" dirty="0">
                <a:latin typeface="Century Gothic" charset="0"/>
              </a:rPr>
              <a:t>, 1979)</a:t>
            </a:r>
          </a:p>
          <a:p>
            <a:pPr eaLnBrk="1" hangingPunct="1">
              <a:lnSpc>
                <a:spcPct val="110000"/>
              </a:lnSpc>
            </a:pPr>
            <a:r>
              <a:rPr lang="en-US" sz="1800" dirty="0">
                <a:latin typeface="Century Gothic" charset="0"/>
              </a:rPr>
              <a:t>Reduced muscle mass </a:t>
            </a:r>
            <a:r>
              <a:rPr lang="en-US" sz="1200" i="1" dirty="0">
                <a:latin typeface="Century Gothic" charset="0"/>
              </a:rPr>
              <a:t>(</a:t>
            </a:r>
            <a:r>
              <a:rPr lang="en-US" sz="1200" i="1" dirty="0" err="1">
                <a:latin typeface="Century Gothic" charset="0"/>
              </a:rPr>
              <a:t>Beme</a:t>
            </a:r>
            <a:r>
              <a:rPr lang="en-US" sz="1200" i="1" dirty="0">
                <a:latin typeface="Century Gothic" charset="0"/>
              </a:rPr>
              <a:t>, 1993)</a:t>
            </a:r>
          </a:p>
          <a:p>
            <a:pPr eaLnBrk="1" hangingPunct="1">
              <a:lnSpc>
                <a:spcPct val="110000"/>
              </a:lnSpc>
            </a:pPr>
            <a:r>
              <a:rPr lang="en-US" sz="1800" dirty="0">
                <a:latin typeface="Century Gothic" charset="0"/>
              </a:rPr>
              <a:t>Reduced skin growth and regeneration  </a:t>
            </a:r>
            <a:r>
              <a:rPr lang="en-US" sz="1200" i="1" dirty="0">
                <a:latin typeface="Century Gothic" charset="0"/>
              </a:rPr>
              <a:t>(</a:t>
            </a:r>
            <a:r>
              <a:rPr lang="en-US" sz="1200" i="1" dirty="0" err="1">
                <a:latin typeface="Century Gothic" charset="0"/>
              </a:rPr>
              <a:t>Beme</a:t>
            </a:r>
            <a:r>
              <a:rPr lang="en-US" sz="1200" i="1" dirty="0">
                <a:latin typeface="Century Gothic" charset="0"/>
              </a:rPr>
              <a:t>, 1993)</a:t>
            </a:r>
          </a:p>
          <a:p>
            <a:pPr eaLnBrk="1" hangingPunct="1">
              <a:lnSpc>
                <a:spcPct val="110000"/>
              </a:lnSpc>
            </a:pPr>
            <a:r>
              <a:rPr lang="en-US" sz="1800" dirty="0">
                <a:latin typeface="Century Gothic" charset="0"/>
              </a:rPr>
              <a:t>Impaired immune function  </a:t>
            </a:r>
            <a:r>
              <a:rPr lang="en-US" sz="1200" i="1" dirty="0">
                <a:latin typeface="Century Gothic" charset="0"/>
              </a:rPr>
              <a:t>(</a:t>
            </a:r>
            <a:r>
              <a:rPr lang="en-US" sz="1200" i="1" dirty="0" err="1">
                <a:latin typeface="Century Gothic" charset="0"/>
              </a:rPr>
              <a:t>Hiemke</a:t>
            </a:r>
            <a:r>
              <a:rPr lang="en-US" sz="1200" i="1" dirty="0">
                <a:latin typeface="Century Gothic" charset="0"/>
              </a:rPr>
              <a:t>, 1994)</a:t>
            </a:r>
          </a:p>
          <a:p>
            <a:pPr eaLnBrk="1" hangingPunct="1">
              <a:lnSpc>
                <a:spcPct val="110000"/>
              </a:lnSpc>
            </a:pPr>
            <a:r>
              <a:rPr lang="en-US" sz="1800" dirty="0">
                <a:latin typeface="Century Gothic" charset="0"/>
              </a:rPr>
              <a:t>Increased blood sugar  </a:t>
            </a:r>
            <a:r>
              <a:rPr lang="en-US" sz="1200" i="1" dirty="0">
                <a:latin typeface="Century Gothic" charset="0"/>
              </a:rPr>
              <a:t>(</a:t>
            </a:r>
            <a:r>
              <a:rPr lang="en-US" sz="1200" i="1" dirty="0" err="1">
                <a:latin typeface="Century Gothic" charset="0"/>
              </a:rPr>
              <a:t>DeFeo</a:t>
            </a:r>
            <a:r>
              <a:rPr lang="en-US" sz="1200" i="1" dirty="0">
                <a:latin typeface="Century Gothic" charset="0"/>
              </a:rPr>
              <a:t>, 1989)</a:t>
            </a:r>
          </a:p>
          <a:p>
            <a:pPr eaLnBrk="1" hangingPunct="1">
              <a:lnSpc>
                <a:spcPct val="110000"/>
              </a:lnSpc>
            </a:pPr>
            <a:r>
              <a:rPr lang="en-US" sz="1800" dirty="0">
                <a:latin typeface="Century Gothic" charset="0"/>
              </a:rPr>
              <a:t>Increased fat accumulation around waist / hips </a:t>
            </a:r>
            <a:r>
              <a:rPr lang="en-US" sz="1200" i="1" dirty="0">
                <a:latin typeface="Century Gothic" charset="0"/>
              </a:rPr>
              <a:t>(Marin, 1992)</a:t>
            </a:r>
          </a:p>
        </p:txBody>
      </p:sp>
      <p:sp>
        <p:nvSpPr>
          <p:cNvPr id="40965" name="Rectangle 5"/>
          <p:cNvSpPr>
            <a:spLocks noChangeArrowheads="1"/>
          </p:cNvSpPr>
          <p:nvPr/>
        </p:nvSpPr>
        <p:spPr bwMode="auto">
          <a:xfrm>
            <a:off x="0" y="5638800"/>
            <a:ext cx="9144000" cy="990600"/>
          </a:xfrm>
          <a:prstGeom prst="rect">
            <a:avLst/>
          </a:prstGeom>
          <a:gradFill rotWithShape="1">
            <a:gsLst>
              <a:gs pos="0">
                <a:srgbClr val="660033">
                  <a:alpha val="46999"/>
                </a:srgbClr>
              </a:gs>
              <a:gs pos="100000">
                <a:srgbClr val="4C0026"/>
              </a:gs>
            </a:gsLst>
            <a:path path="shape">
              <a:fillToRect l="50000" t="50000" r="50000" b="50000"/>
            </a:path>
          </a:gradFill>
          <a:ln w="9525">
            <a:solidFill>
              <a:srgbClr val="660033"/>
            </a:solidFill>
            <a:miter lim="800000"/>
            <a:headEnd/>
            <a:tailEnd/>
          </a:ln>
        </p:spPr>
        <p:txBody>
          <a:bodyPr wrap="none" anchor="ctr"/>
          <a:lstStyle/>
          <a:p>
            <a:pPr algn="ctr"/>
            <a:r>
              <a:rPr lang="en-US" sz="2400" b="1">
                <a:solidFill>
                  <a:schemeClr val="bg1"/>
                </a:solidFill>
                <a:latin typeface="Century Gothic" charset="0"/>
              </a:rPr>
              <a:t>Chronic stress=excess cortisol=accelerated aging.</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fade">
                                      <p:cBhvr>
                                        <p:cTn id="7" dur="2000"/>
                                        <p:tgtEl>
                                          <p:spTgt spid="40964">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40964">
                                            <p:txEl>
                                              <p:pRg st="1" end="1"/>
                                            </p:txEl>
                                          </p:spTgt>
                                        </p:tgtEl>
                                        <p:attrNameLst>
                                          <p:attrName>style.visibility</p:attrName>
                                        </p:attrNameLst>
                                      </p:cBhvr>
                                      <p:to>
                                        <p:strVal val="visible"/>
                                      </p:to>
                                    </p:set>
                                    <p:animEffect transition="in" filter="fade">
                                      <p:cBhvr>
                                        <p:cTn id="11" dur="2000"/>
                                        <p:tgtEl>
                                          <p:spTgt spid="40964">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0964">
                                            <p:txEl>
                                              <p:pRg st="2" end="2"/>
                                            </p:txEl>
                                          </p:spTgt>
                                        </p:tgtEl>
                                        <p:attrNameLst>
                                          <p:attrName>style.visibility</p:attrName>
                                        </p:attrNameLst>
                                      </p:cBhvr>
                                      <p:to>
                                        <p:strVal val="visible"/>
                                      </p:to>
                                    </p:set>
                                    <p:animEffect transition="in" filter="fade">
                                      <p:cBhvr>
                                        <p:cTn id="15" dur="2000"/>
                                        <p:tgtEl>
                                          <p:spTgt spid="40964">
                                            <p:txEl>
                                              <p:pRg st="2" end="2"/>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40964">
                                            <p:txEl>
                                              <p:pRg st="3" end="3"/>
                                            </p:txEl>
                                          </p:spTgt>
                                        </p:tgtEl>
                                        <p:attrNameLst>
                                          <p:attrName>style.visibility</p:attrName>
                                        </p:attrNameLst>
                                      </p:cBhvr>
                                      <p:to>
                                        <p:strVal val="visible"/>
                                      </p:to>
                                    </p:set>
                                    <p:animEffect transition="in" filter="fade">
                                      <p:cBhvr>
                                        <p:cTn id="19" dur="2000"/>
                                        <p:tgtEl>
                                          <p:spTgt spid="40964">
                                            <p:txEl>
                                              <p:pRg st="3" end="3"/>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40964">
                                            <p:txEl>
                                              <p:pRg st="4" end="4"/>
                                            </p:txEl>
                                          </p:spTgt>
                                        </p:tgtEl>
                                        <p:attrNameLst>
                                          <p:attrName>style.visibility</p:attrName>
                                        </p:attrNameLst>
                                      </p:cBhvr>
                                      <p:to>
                                        <p:strVal val="visible"/>
                                      </p:to>
                                    </p:set>
                                    <p:animEffect transition="in" filter="fade">
                                      <p:cBhvr>
                                        <p:cTn id="23" dur="2000"/>
                                        <p:tgtEl>
                                          <p:spTgt spid="40964">
                                            <p:txEl>
                                              <p:pRg st="4" end="4"/>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0964">
                                            <p:txEl>
                                              <p:pRg st="5" end="5"/>
                                            </p:txEl>
                                          </p:spTgt>
                                        </p:tgtEl>
                                        <p:attrNameLst>
                                          <p:attrName>style.visibility</p:attrName>
                                        </p:attrNameLst>
                                      </p:cBhvr>
                                      <p:to>
                                        <p:strVal val="visible"/>
                                      </p:to>
                                    </p:set>
                                    <p:animEffect transition="in" filter="fade">
                                      <p:cBhvr>
                                        <p:cTn id="27" dur="2000"/>
                                        <p:tgtEl>
                                          <p:spTgt spid="40964">
                                            <p:txEl>
                                              <p:pRg st="5" end="5"/>
                                            </p:txEl>
                                          </p:spTgt>
                                        </p:tgtEl>
                                      </p:cBhvr>
                                    </p:animEffect>
                                  </p:childTnLst>
                                </p:cTn>
                              </p:par>
                            </p:childTnLst>
                          </p:cTn>
                        </p:par>
                        <p:par>
                          <p:cTn id="28" fill="hold" nodeType="afterGroup">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0964">
                                            <p:txEl>
                                              <p:pRg st="6" end="6"/>
                                            </p:txEl>
                                          </p:spTgt>
                                        </p:tgtEl>
                                        <p:attrNameLst>
                                          <p:attrName>style.visibility</p:attrName>
                                        </p:attrNameLst>
                                      </p:cBhvr>
                                      <p:to>
                                        <p:strVal val="visible"/>
                                      </p:to>
                                    </p:set>
                                    <p:animEffect transition="in" filter="fade">
                                      <p:cBhvr>
                                        <p:cTn id="31" dur="2000"/>
                                        <p:tgtEl>
                                          <p:spTgt spid="40964">
                                            <p:txEl>
                                              <p:pRg st="6" end="6"/>
                                            </p:txEl>
                                          </p:spTgt>
                                        </p:tgtEl>
                                      </p:cBhvr>
                                    </p:animEffect>
                                  </p:childTnLst>
                                </p:cTn>
                              </p:par>
                            </p:childTnLst>
                          </p:cTn>
                        </p:par>
                        <p:par>
                          <p:cTn id="32" fill="hold" nodeType="afterGroup">
                            <p:stCondLst>
                              <p:cond delay="14000"/>
                            </p:stCondLst>
                            <p:childTnLst>
                              <p:par>
                                <p:cTn id="33" presetID="10" presetClass="entr" presetSubtype="0" fill="hold" nodeType="afterEffect">
                                  <p:stCondLst>
                                    <p:cond delay="0"/>
                                  </p:stCondLst>
                                  <p:childTnLst>
                                    <p:set>
                                      <p:cBhvr>
                                        <p:cTn id="34" dur="1" fill="hold">
                                          <p:stCondLst>
                                            <p:cond delay="0"/>
                                          </p:stCondLst>
                                        </p:cTn>
                                        <p:tgtEl>
                                          <p:spTgt spid="40964">
                                            <p:txEl>
                                              <p:pRg st="7" end="7"/>
                                            </p:txEl>
                                          </p:spTgt>
                                        </p:tgtEl>
                                        <p:attrNameLst>
                                          <p:attrName>style.visibility</p:attrName>
                                        </p:attrNameLst>
                                      </p:cBhvr>
                                      <p:to>
                                        <p:strVal val="visible"/>
                                      </p:to>
                                    </p:set>
                                    <p:animEffect transition="in" filter="fade">
                                      <p:cBhvr>
                                        <p:cTn id="35" dur="2000"/>
                                        <p:tgtEl>
                                          <p:spTgt spid="40964">
                                            <p:txEl>
                                              <p:pRg st="7" end="7"/>
                                            </p:txEl>
                                          </p:spTgt>
                                        </p:tgtEl>
                                      </p:cBhvr>
                                    </p:animEffect>
                                  </p:childTnLst>
                                </p:cTn>
                              </p:par>
                            </p:childTnLst>
                          </p:cTn>
                        </p:par>
                        <p:par>
                          <p:cTn id="36" fill="hold" nodeType="afterGroup">
                            <p:stCondLst>
                              <p:cond delay="16000"/>
                            </p:stCondLst>
                            <p:childTnLst>
                              <p:par>
                                <p:cTn id="37" presetID="10" presetClass="entr" presetSubtype="0" fill="hold" nodeType="afterEffect">
                                  <p:stCondLst>
                                    <p:cond delay="0"/>
                                  </p:stCondLst>
                                  <p:childTnLst>
                                    <p:set>
                                      <p:cBhvr>
                                        <p:cTn id="38" dur="1" fill="hold">
                                          <p:stCondLst>
                                            <p:cond delay="0"/>
                                          </p:stCondLst>
                                        </p:cTn>
                                        <p:tgtEl>
                                          <p:spTgt spid="40964">
                                            <p:txEl>
                                              <p:pRg st="8" end="8"/>
                                            </p:txEl>
                                          </p:spTgt>
                                        </p:tgtEl>
                                        <p:attrNameLst>
                                          <p:attrName>style.visibility</p:attrName>
                                        </p:attrNameLst>
                                      </p:cBhvr>
                                      <p:to>
                                        <p:strVal val="visible"/>
                                      </p:to>
                                    </p:set>
                                    <p:animEffect transition="in" filter="fade">
                                      <p:cBhvr>
                                        <p:cTn id="39" dur="2000"/>
                                        <p:tgtEl>
                                          <p:spTgt spid="40964">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0965"/>
                                        </p:tgtEl>
                                        <p:attrNameLst>
                                          <p:attrName>style.visibility</p:attrName>
                                        </p:attrNameLst>
                                      </p:cBhvr>
                                      <p:to>
                                        <p:strVal val="visible"/>
                                      </p:to>
                                    </p:set>
                                    <p:animEffect transition="in" filter="fade">
                                      <p:cBhvr>
                                        <p:cTn id="44" dur="20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5407AF3-92EA-4CBD-9966-7FF5AE5804C9}" type="slidenum">
              <a:rPr lang="en-US"/>
              <a:pPr/>
              <a:t>11</a:t>
            </a:fld>
            <a:endParaRPr lang="en-US"/>
          </a:p>
        </p:txBody>
      </p:sp>
      <p:sp>
        <p:nvSpPr>
          <p:cNvPr id="336898" name="Rectangle 2"/>
          <p:cNvSpPr>
            <a:spLocks noGrp="1" noChangeArrowheads="1"/>
          </p:cNvSpPr>
          <p:nvPr>
            <p:ph type="title"/>
          </p:nvPr>
        </p:nvSpPr>
        <p:spPr>
          <a:xfrm>
            <a:off x="838200" y="457200"/>
            <a:ext cx="8229600" cy="1143000"/>
          </a:xfrm>
        </p:spPr>
        <p:txBody>
          <a:bodyPr/>
          <a:lstStyle/>
          <a:p>
            <a:r>
              <a:rPr lang="en-US" altLang="en-US" dirty="0"/>
              <a:t>High Cortisol</a:t>
            </a:r>
            <a:r>
              <a:rPr lang="en-US" altLang="en-US" dirty="0" smtClean="0"/>
              <a:t>: Low </a:t>
            </a:r>
            <a:r>
              <a:rPr lang="en-US" altLang="en-US" dirty="0"/>
              <a:t>DHEA</a:t>
            </a:r>
          </a:p>
        </p:txBody>
      </p:sp>
      <p:sp>
        <p:nvSpPr>
          <p:cNvPr id="336899" name="Rectangle 3"/>
          <p:cNvSpPr>
            <a:spLocks noGrp="1" noChangeArrowheads="1"/>
          </p:cNvSpPr>
          <p:nvPr>
            <p:ph type="body" idx="1"/>
          </p:nvPr>
        </p:nvSpPr>
        <p:spPr>
          <a:xfrm>
            <a:off x="1219200" y="1828800"/>
            <a:ext cx="6858000" cy="4495800"/>
          </a:xfrm>
        </p:spPr>
        <p:txBody>
          <a:bodyPr/>
          <a:lstStyle/>
          <a:p>
            <a:pPr>
              <a:lnSpc>
                <a:spcPct val="125000"/>
              </a:lnSpc>
            </a:pPr>
            <a:r>
              <a:rPr lang="en-US" altLang="en-US" sz="2800" dirty="0"/>
              <a:t>Obesity </a:t>
            </a:r>
            <a:r>
              <a:rPr lang="en-US" altLang="en-US" sz="1400" i="1" dirty="0"/>
              <a:t>(Marin 1992)</a:t>
            </a:r>
            <a:endParaRPr lang="en-US" altLang="en-US" sz="1400" dirty="0"/>
          </a:p>
          <a:p>
            <a:pPr>
              <a:lnSpc>
                <a:spcPct val="125000"/>
              </a:lnSpc>
            </a:pPr>
            <a:r>
              <a:rPr lang="en-US" altLang="en-US" sz="2800" dirty="0"/>
              <a:t>Diabetes </a:t>
            </a:r>
            <a:r>
              <a:rPr lang="en-US" altLang="en-US" sz="1400" i="1" dirty="0"/>
              <a:t>(</a:t>
            </a:r>
            <a:r>
              <a:rPr lang="en-US" altLang="en-US" sz="1400" i="1" dirty="0" err="1"/>
              <a:t>Nestler</a:t>
            </a:r>
            <a:r>
              <a:rPr lang="en-US" altLang="en-US" sz="1400" i="1" dirty="0"/>
              <a:t> 1992)</a:t>
            </a:r>
            <a:endParaRPr lang="en-US" altLang="en-US" sz="1400" dirty="0"/>
          </a:p>
          <a:p>
            <a:pPr>
              <a:lnSpc>
                <a:spcPct val="125000"/>
              </a:lnSpc>
            </a:pPr>
            <a:r>
              <a:rPr lang="en-US" altLang="en-US" sz="2800" dirty="0"/>
              <a:t>Hypertension </a:t>
            </a:r>
            <a:r>
              <a:rPr lang="en-US" altLang="en-US" sz="1400" i="1" dirty="0"/>
              <a:t>(</a:t>
            </a:r>
            <a:r>
              <a:rPr lang="en-US" altLang="en-US" sz="1400" i="1" dirty="0" err="1"/>
              <a:t>Shafagoj</a:t>
            </a:r>
            <a:r>
              <a:rPr lang="en-US" altLang="en-US" sz="1400" i="1" dirty="0"/>
              <a:t> 1992)</a:t>
            </a:r>
            <a:endParaRPr lang="en-US" altLang="en-US" sz="1400" dirty="0"/>
          </a:p>
          <a:p>
            <a:pPr>
              <a:lnSpc>
                <a:spcPct val="125000"/>
              </a:lnSpc>
            </a:pPr>
            <a:r>
              <a:rPr lang="en-US" altLang="en-US" sz="2800" dirty="0"/>
              <a:t>Heart Disease </a:t>
            </a:r>
            <a:r>
              <a:rPr lang="en-US" altLang="en-US" sz="1400" i="1" dirty="0"/>
              <a:t>(Barrett-Connor 1986)</a:t>
            </a:r>
            <a:endParaRPr lang="en-US" altLang="en-US" sz="1400" dirty="0"/>
          </a:p>
          <a:p>
            <a:pPr>
              <a:lnSpc>
                <a:spcPct val="125000"/>
              </a:lnSpc>
            </a:pPr>
            <a:r>
              <a:rPr lang="en-US" altLang="en-US" sz="2800" dirty="0"/>
              <a:t>Cancer </a:t>
            </a:r>
            <a:r>
              <a:rPr lang="en-US" altLang="en-US" sz="1400" i="1" dirty="0"/>
              <a:t>(</a:t>
            </a:r>
            <a:r>
              <a:rPr lang="en-US" altLang="en-US" sz="1400" i="1" dirty="0" err="1"/>
              <a:t>Bhatavdekar</a:t>
            </a:r>
            <a:r>
              <a:rPr lang="en-US" altLang="en-US" sz="1400" i="1" dirty="0"/>
              <a:t> 1994)</a:t>
            </a:r>
            <a:endParaRPr lang="en-US" altLang="en-US" sz="1400" dirty="0"/>
          </a:p>
          <a:p>
            <a:pPr>
              <a:lnSpc>
                <a:spcPct val="125000"/>
              </a:lnSpc>
            </a:pPr>
            <a:r>
              <a:rPr lang="en-US" altLang="en-US" sz="2800" dirty="0"/>
              <a:t>Alzheimer’s </a:t>
            </a:r>
            <a:r>
              <a:rPr lang="en-US" altLang="en-US" sz="1400" i="1" dirty="0"/>
              <a:t>(</a:t>
            </a:r>
            <a:r>
              <a:rPr lang="en-US" altLang="en-US" sz="1400" i="1" dirty="0" err="1"/>
              <a:t>Nasman</a:t>
            </a:r>
            <a:r>
              <a:rPr lang="en-US" altLang="en-US" sz="1400" i="1" dirty="0"/>
              <a:t> 1995)</a:t>
            </a:r>
            <a:endParaRPr lang="en-US" altLang="en-US" sz="1400" dirty="0"/>
          </a:p>
          <a:p>
            <a:pPr>
              <a:lnSpc>
                <a:spcPct val="125000"/>
              </a:lnSpc>
            </a:pPr>
            <a:r>
              <a:rPr lang="en-US" altLang="en-US" sz="2800" dirty="0"/>
              <a:t>HIV-related disease </a:t>
            </a:r>
            <a:r>
              <a:rPr lang="en-US" altLang="en-US" sz="1400" i="1" dirty="0"/>
              <a:t>(Wisniewski 1993)</a:t>
            </a:r>
            <a:endParaRPr lang="en-US" altLang="en-US" sz="1400" dirty="0"/>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a:latin typeface="Tahoma" charset="0"/>
              </a:rPr>
              <a:t>Effects of Chronic Stress</a:t>
            </a:r>
          </a:p>
        </p:txBody>
      </p:sp>
      <p:sp>
        <p:nvSpPr>
          <p:cNvPr id="165891" name="Rectangle 3"/>
          <p:cNvSpPr>
            <a:spLocks noGrp="1" noChangeArrowheads="1"/>
          </p:cNvSpPr>
          <p:nvPr>
            <p:ph type="body" idx="1"/>
          </p:nvPr>
        </p:nvSpPr>
        <p:spPr>
          <a:xfrm>
            <a:off x="1066800" y="1951038"/>
            <a:ext cx="7543800" cy="4830762"/>
          </a:xfrm>
        </p:spPr>
        <p:txBody>
          <a:bodyPr/>
          <a:lstStyle/>
          <a:p>
            <a:pPr eaLnBrk="1" hangingPunct="1">
              <a:lnSpc>
                <a:spcPct val="80000"/>
              </a:lnSpc>
            </a:pPr>
            <a:r>
              <a:rPr lang="en-US" sz="2800">
                <a:latin typeface="Tahoma" charset="0"/>
              </a:rPr>
              <a:t>Gastrointestional disorders</a:t>
            </a:r>
          </a:p>
          <a:p>
            <a:pPr lvl="1" eaLnBrk="1" hangingPunct="1">
              <a:lnSpc>
                <a:spcPct val="80000"/>
              </a:lnSpc>
            </a:pPr>
            <a:r>
              <a:rPr lang="en-US" sz="2000">
                <a:latin typeface="Tahoma" charset="0"/>
              </a:rPr>
              <a:t>Peptic ulcer, irritable bowel syndrome</a:t>
            </a:r>
          </a:p>
          <a:p>
            <a:pPr eaLnBrk="1" hangingPunct="1">
              <a:lnSpc>
                <a:spcPct val="80000"/>
              </a:lnSpc>
            </a:pPr>
            <a:r>
              <a:rPr lang="en-US" sz="2800">
                <a:latin typeface="Tahoma" charset="0"/>
              </a:rPr>
              <a:t>Cardiovascular disorders</a:t>
            </a:r>
          </a:p>
          <a:p>
            <a:pPr lvl="1" eaLnBrk="1" hangingPunct="1">
              <a:lnSpc>
                <a:spcPct val="80000"/>
              </a:lnSpc>
            </a:pPr>
            <a:r>
              <a:rPr lang="en-US" sz="2000">
                <a:latin typeface="Tahoma" charset="0"/>
              </a:rPr>
              <a:t>HTN, migraine headache</a:t>
            </a:r>
          </a:p>
          <a:p>
            <a:pPr eaLnBrk="1" hangingPunct="1">
              <a:lnSpc>
                <a:spcPct val="80000"/>
              </a:lnSpc>
            </a:pPr>
            <a:r>
              <a:rPr lang="en-US" sz="2800">
                <a:latin typeface="Tahoma" charset="0"/>
              </a:rPr>
              <a:t>Respiratory disorders</a:t>
            </a:r>
          </a:p>
          <a:p>
            <a:pPr lvl="1" eaLnBrk="1" hangingPunct="1">
              <a:lnSpc>
                <a:spcPct val="80000"/>
              </a:lnSpc>
            </a:pPr>
            <a:r>
              <a:rPr lang="en-US" sz="2000">
                <a:latin typeface="Tahoma" charset="0"/>
              </a:rPr>
              <a:t>Asthma</a:t>
            </a:r>
          </a:p>
          <a:p>
            <a:pPr eaLnBrk="1" hangingPunct="1">
              <a:lnSpc>
                <a:spcPct val="80000"/>
              </a:lnSpc>
            </a:pPr>
            <a:r>
              <a:rPr lang="en-US" sz="2800">
                <a:latin typeface="Tahoma" charset="0"/>
              </a:rPr>
              <a:t>Dermatologic disorders</a:t>
            </a:r>
          </a:p>
          <a:p>
            <a:pPr lvl="1" eaLnBrk="1" hangingPunct="1">
              <a:lnSpc>
                <a:spcPct val="80000"/>
              </a:lnSpc>
            </a:pPr>
            <a:r>
              <a:rPr lang="en-US" sz="2000">
                <a:latin typeface="Tahoma" charset="0"/>
              </a:rPr>
              <a:t>Eczema, acne, psoriasis</a:t>
            </a:r>
          </a:p>
          <a:p>
            <a:pPr eaLnBrk="1" hangingPunct="1">
              <a:lnSpc>
                <a:spcPct val="80000"/>
              </a:lnSpc>
            </a:pPr>
            <a:r>
              <a:rPr lang="en-US" sz="2800">
                <a:latin typeface="Tahoma" charset="0"/>
              </a:rPr>
              <a:t>Cognitive disorders</a:t>
            </a:r>
          </a:p>
          <a:p>
            <a:pPr lvl="1" eaLnBrk="1" hangingPunct="1">
              <a:lnSpc>
                <a:spcPct val="80000"/>
              </a:lnSpc>
            </a:pPr>
            <a:r>
              <a:rPr lang="en-US" sz="2000">
                <a:latin typeface="Tahoma" charset="0"/>
              </a:rPr>
              <a:t>Low self-efficacy &amp; self-esteem</a:t>
            </a:r>
          </a:p>
          <a:p>
            <a:pPr eaLnBrk="1" hangingPunct="1">
              <a:lnSpc>
                <a:spcPct val="80000"/>
              </a:lnSpc>
            </a:pPr>
            <a:r>
              <a:rPr lang="en-US" sz="2800">
                <a:latin typeface="Tahoma" charset="0"/>
              </a:rPr>
              <a:t>Emotional disorders  </a:t>
            </a:r>
          </a:p>
          <a:p>
            <a:pPr lvl="1" eaLnBrk="1" hangingPunct="1">
              <a:lnSpc>
                <a:spcPct val="80000"/>
              </a:lnSpc>
            </a:pPr>
            <a:r>
              <a:rPr lang="en-US" sz="2000">
                <a:latin typeface="Tahoma" charset="0"/>
              </a:rPr>
              <a:t>Depression, adjustment disorders, acute stress disorder, PTSD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152400"/>
            <a:ext cx="8229600" cy="1143000"/>
          </a:xfrm>
        </p:spPr>
        <p:txBody>
          <a:bodyPr/>
          <a:lstStyle/>
          <a:p>
            <a:pPr eaLnBrk="1" hangingPunct="1"/>
            <a:r>
              <a:rPr lang="en-US" dirty="0">
                <a:latin typeface="Tahoma" charset="0"/>
              </a:rPr>
              <a:t>Psychoneuroimmunology </a:t>
            </a:r>
          </a:p>
        </p:txBody>
      </p:sp>
      <p:pic>
        <p:nvPicPr>
          <p:cNvPr id="26627" name="Picture 3" descr="immunesystemandst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419225"/>
            <a:ext cx="66675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1219200" y="5883275"/>
            <a:ext cx="693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sz="2400">
                <a:latin typeface="Arial" charset="0"/>
              </a:rPr>
              <a:t>Cortisol release can alter immune system activity leading to decreased ability to resist infection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en-US">
                <a:latin typeface="Tahoma" charset="0"/>
              </a:rPr>
              <a:t>Stress and Wound Healing</a:t>
            </a:r>
          </a:p>
        </p:txBody>
      </p:sp>
      <p:sp>
        <p:nvSpPr>
          <p:cNvPr id="173059" name="Rectangle 3"/>
          <p:cNvSpPr>
            <a:spLocks noGrp="1" noChangeArrowheads="1"/>
          </p:cNvSpPr>
          <p:nvPr>
            <p:ph type="body" idx="1"/>
          </p:nvPr>
        </p:nvSpPr>
        <p:spPr/>
        <p:txBody>
          <a:bodyPr/>
          <a:lstStyle/>
          <a:p>
            <a:pPr eaLnBrk="1" hangingPunct="1">
              <a:buFont typeface="Wingdings" pitchFamily="2" charset="2"/>
              <a:buChar char="n"/>
              <a:defRPr/>
            </a:pPr>
            <a:r>
              <a:rPr lang="en-US" smtClean="0">
                <a:ea typeface="+mn-ea"/>
              </a:rPr>
              <a:t>Dementia caregivers vs.  matched controls</a:t>
            </a:r>
          </a:p>
          <a:p>
            <a:pPr eaLnBrk="1" hangingPunct="1">
              <a:buFont typeface="Wingdings" pitchFamily="2" charset="2"/>
              <a:buChar char="n"/>
              <a:defRPr/>
            </a:pPr>
            <a:r>
              <a:rPr lang="en-US" smtClean="0">
                <a:ea typeface="+mn-ea"/>
              </a:rPr>
              <a:t>3.5 mm punch biopsy on non-dominant forearm</a:t>
            </a:r>
          </a:p>
          <a:p>
            <a:pPr eaLnBrk="1" hangingPunct="1">
              <a:buFont typeface="Wingdings" pitchFamily="2" charset="2"/>
              <a:buChar char="n"/>
              <a:defRPr/>
            </a:pPr>
            <a:r>
              <a:rPr lang="en-US" smtClean="0">
                <a:ea typeface="+mn-ea"/>
              </a:rPr>
              <a:t>Outcome variable: healing time</a:t>
            </a:r>
          </a:p>
          <a:p>
            <a:pPr eaLnBrk="1" hangingPunct="1">
              <a:buFont typeface="Wingdings" pitchFamily="2" charset="2"/>
              <a:buChar char="n"/>
              <a:defRPr/>
            </a:pPr>
            <a:r>
              <a:rPr lang="en-US" smtClean="0">
                <a:ea typeface="+mn-ea"/>
              </a:rPr>
              <a:t>Longer healing time in caregivers </a:t>
            </a:r>
          </a:p>
          <a:p>
            <a:pPr lvl="1" eaLnBrk="1" hangingPunct="1">
              <a:defRPr/>
            </a:pPr>
            <a:r>
              <a:rPr lang="en-US" smtClean="0"/>
              <a:t>9 days longer than controls</a:t>
            </a:r>
          </a:p>
          <a:p>
            <a:pPr lvl="1" eaLnBrk="1" hangingPunct="1">
              <a:defRPr/>
            </a:pPr>
            <a:endParaRPr lang="en-US" smtClean="0"/>
          </a:p>
        </p:txBody>
      </p:sp>
      <p:sp>
        <p:nvSpPr>
          <p:cNvPr id="28676" name="Text Box 4"/>
          <p:cNvSpPr txBox="1">
            <a:spLocks noChangeArrowheads="1"/>
          </p:cNvSpPr>
          <p:nvPr/>
        </p:nvSpPr>
        <p:spPr bwMode="auto">
          <a:xfrm>
            <a:off x="1219200" y="6096000"/>
            <a:ext cx="601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spcBef>
                <a:spcPct val="50000"/>
              </a:spcBef>
            </a:pPr>
            <a:r>
              <a:rPr lang="en-US" b="1" i="1">
                <a:latin typeface="Arial" charset="0"/>
              </a:rPr>
              <a:t>Lancet</a:t>
            </a:r>
            <a:r>
              <a:rPr lang="en-US" b="1">
                <a:latin typeface="Arial" charset="0"/>
              </a:rPr>
              <a:t>, Kiecolt-Glaser et al., 1995</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r>
              <a:rPr lang="en-US" dirty="0">
                <a:latin typeface="Tahoma" charset="0"/>
              </a:rPr>
              <a:t>Chronic Stress &amp; </a:t>
            </a:r>
            <a:r>
              <a:rPr lang="en-US" dirty="0" smtClean="0">
                <a:latin typeface="Tahoma" charset="0"/>
              </a:rPr>
              <a:t>Heart Disease</a:t>
            </a:r>
            <a:endParaRPr lang="en-US" dirty="0">
              <a:latin typeface="Tahoma" charset="0"/>
            </a:endParaRPr>
          </a:p>
        </p:txBody>
      </p:sp>
      <p:sp>
        <p:nvSpPr>
          <p:cNvPr id="203779" name="Rectangle 3"/>
          <p:cNvSpPr>
            <a:spLocks noGrp="1" noChangeArrowheads="1"/>
          </p:cNvSpPr>
          <p:nvPr>
            <p:ph type="body" idx="1"/>
          </p:nvPr>
        </p:nvSpPr>
        <p:spPr/>
        <p:txBody>
          <a:bodyPr/>
          <a:lstStyle/>
          <a:p>
            <a:pPr eaLnBrk="1" hangingPunct="1">
              <a:lnSpc>
                <a:spcPct val="90000"/>
              </a:lnSpc>
            </a:pPr>
            <a:r>
              <a:rPr lang="en-US">
                <a:latin typeface="Tahoma" charset="0"/>
              </a:rPr>
              <a:t>Stress </a:t>
            </a:r>
            <a:r>
              <a:rPr lang="en-US">
                <a:latin typeface="Tahoma" charset="0"/>
                <a:cs typeface="Arial" charset="0"/>
              </a:rPr>
              <a:t>↑ catecholamine &amp; corticosteroid release</a:t>
            </a:r>
          </a:p>
          <a:p>
            <a:pPr eaLnBrk="1" hangingPunct="1">
              <a:lnSpc>
                <a:spcPct val="90000"/>
              </a:lnSpc>
            </a:pPr>
            <a:r>
              <a:rPr lang="en-US">
                <a:latin typeface="Tahoma" charset="0"/>
                <a:cs typeface="Arial" charset="0"/>
              </a:rPr>
              <a:t>Chronically high levels can damage the arteries and heart, and promote HTN and atherosclerosis </a:t>
            </a:r>
          </a:p>
          <a:p>
            <a:pPr eaLnBrk="1" hangingPunct="1">
              <a:lnSpc>
                <a:spcPct val="90000"/>
              </a:lnSpc>
            </a:pPr>
            <a:r>
              <a:rPr lang="en-US">
                <a:latin typeface="Tahoma" charset="0"/>
                <a:cs typeface="Arial" charset="0"/>
              </a:rPr>
              <a:t>Maladaptive behaviors associated with stress (smoking, over-eating) are also risk factors for CVD</a:t>
            </a:r>
            <a:endParaRPr lang="en-US">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r>
              <a:rPr lang="en-US" dirty="0" smtClean="0">
                <a:latin typeface="Tahoma" charset="0"/>
              </a:rPr>
              <a:t>Prevention</a:t>
            </a:r>
            <a:endParaRPr lang="en-US" dirty="0">
              <a:latin typeface="Tahoma" charset="0"/>
            </a:endParaRPr>
          </a:p>
        </p:txBody>
      </p:sp>
      <p:sp>
        <p:nvSpPr>
          <p:cNvPr id="205827" name="Rectangle 3"/>
          <p:cNvSpPr>
            <a:spLocks noGrp="1" noChangeArrowheads="1"/>
          </p:cNvSpPr>
          <p:nvPr>
            <p:ph type="body" idx="1"/>
          </p:nvPr>
        </p:nvSpPr>
        <p:spPr/>
        <p:txBody>
          <a:bodyPr/>
          <a:lstStyle/>
          <a:p>
            <a:pPr eaLnBrk="1" hangingPunct="1"/>
            <a:r>
              <a:rPr lang="en-US">
                <a:latin typeface="Tahoma" charset="0"/>
              </a:rPr>
              <a:t>Enhance social support</a:t>
            </a:r>
          </a:p>
          <a:p>
            <a:pPr eaLnBrk="1" hangingPunct="1"/>
            <a:r>
              <a:rPr lang="en-US">
                <a:latin typeface="Tahoma" charset="0"/>
              </a:rPr>
              <a:t>Improve personal control</a:t>
            </a:r>
          </a:p>
          <a:p>
            <a:pPr eaLnBrk="1" hangingPunct="1"/>
            <a:r>
              <a:rPr lang="en-US">
                <a:latin typeface="Tahoma" charset="0"/>
              </a:rPr>
              <a:t>Improve organization </a:t>
            </a:r>
          </a:p>
          <a:p>
            <a:pPr lvl="1" eaLnBrk="1" hangingPunct="1"/>
            <a:r>
              <a:rPr lang="en-US">
                <a:latin typeface="Tahoma" charset="0"/>
              </a:rPr>
              <a:t>Time management</a:t>
            </a:r>
          </a:p>
          <a:p>
            <a:pPr eaLnBrk="1" hangingPunct="1"/>
            <a:r>
              <a:rPr lang="en-US">
                <a:latin typeface="Tahoma" charset="0"/>
              </a:rPr>
              <a:t>Exercise</a:t>
            </a:r>
          </a:p>
          <a:p>
            <a:pPr eaLnBrk="1" hangingPunct="1"/>
            <a:r>
              <a:rPr lang="en-US">
                <a:latin typeface="Tahoma" charset="0"/>
              </a:rPr>
              <a:t>Prepare for potentially stressful events</a:t>
            </a:r>
            <a:endParaRPr lang="en-US" sz="2800">
              <a:latin typeface="Tahoma" charset="0"/>
            </a:endParaRPr>
          </a:p>
          <a:p>
            <a:pPr lvl="1" eaLnBrk="1" hangingPunct="1"/>
            <a:r>
              <a:rPr lang="en-US">
                <a:latin typeface="Tahoma" charset="0"/>
              </a:rPr>
              <a:t>Preparing individuals for surgery</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r>
              <a:rPr lang="en-US" dirty="0" smtClean="0">
                <a:latin typeface="Tahoma" charset="0"/>
              </a:rPr>
              <a:t>“Rethinking”</a:t>
            </a:r>
            <a:endParaRPr lang="en-US" dirty="0">
              <a:latin typeface="Tahoma" charset="0"/>
            </a:endParaRPr>
          </a:p>
        </p:txBody>
      </p:sp>
      <p:sp>
        <p:nvSpPr>
          <p:cNvPr id="187395" name="Rectangle 3"/>
          <p:cNvSpPr>
            <a:spLocks noGrp="1" noChangeArrowheads="1"/>
          </p:cNvSpPr>
          <p:nvPr>
            <p:ph type="body" idx="1"/>
          </p:nvPr>
        </p:nvSpPr>
        <p:spPr>
          <a:xfrm>
            <a:off x="609600" y="1981200"/>
            <a:ext cx="7315200" cy="3840162"/>
          </a:xfrm>
        </p:spPr>
        <p:txBody>
          <a:bodyPr/>
          <a:lstStyle/>
          <a:p>
            <a:pPr eaLnBrk="1" hangingPunct="1"/>
            <a:r>
              <a:rPr lang="en-US" dirty="0">
                <a:latin typeface="Tahoma" charset="0"/>
              </a:rPr>
              <a:t>Frame change as a challenge instead of a threat</a:t>
            </a:r>
          </a:p>
          <a:p>
            <a:pPr eaLnBrk="1" hangingPunct="1"/>
            <a:r>
              <a:rPr lang="en-US" dirty="0">
                <a:latin typeface="Tahoma" charset="0"/>
              </a:rPr>
              <a:t>Don</a:t>
            </a:r>
            <a:r>
              <a:rPr lang="ja-JP" altLang="en-US" dirty="0">
                <a:latin typeface="Tahoma" charset="0"/>
              </a:rPr>
              <a:t>’</a:t>
            </a:r>
            <a:r>
              <a:rPr lang="en-US" dirty="0">
                <a:latin typeface="Tahoma" charset="0"/>
              </a:rPr>
              <a:t>t worry about things outside of your control</a:t>
            </a:r>
          </a:p>
          <a:p>
            <a:pPr eaLnBrk="1" hangingPunct="1"/>
            <a:r>
              <a:rPr lang="en-US" dirty="0">
                <a:latin typeface="Tahoma" charset="0"/>
              </a:rPr>
              <a:t>Set realistic goals at home and work</a:t>
            </a:r>
          </a:p>
          <a:p>
            <a:pPr eaLnBrk="1" hangingPunct="1"/>
            <a:r>
              <a:rPr lang="en-US" dirty="0">
                <a:latin typeface="Tahoma" charset="0"/>
              </a:rPr>
              <a:t>Approach life with an optimistic attitude</a:t>
            </a:r>
          </a:p>
          <a:p>
            <a:pPr eaLnBrk="1" hangingPunct="1"/>
            <a:r>
              <a:rPr lang="en-US" dirty="0">
                <a:latin typeface="Tahoma" charset="0"/>
              </a:rPr>
              <a:t>Resolve conflicts with other people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r>
              <a:rPr lang="en-US" dirty="0" smtClean="0">
                <a:latin typeface="Tahoma" charset="0"/>
              </a:rPr>
              <a:t>Managing Your Stress Response</a:t>
            </a:r>
            <a:endParaRPr lang="en-US" dirty="0">
              <a:latin typeface="Tahoma" charset="0"/>
            </a:endParaRPr>
          </a:p>
        </p:txBody>
      </p:sp>
      <p:sp>
        <p:nvSpPr>
          <p:cNvPr id="206851" name="Rectangle 3"/>
          <p:cNvSpPr>
            <a:spLocks noGrp="1" noChangeArrowheads="1"/>
          </p:cNvSpPr>
          <p:nvPr>
            <p:ph type="body" idx="1"/>
          </p:nvPr>
        </p:nvSpPr>
        <p:spPr/>
        <p:txBody>
          <a:bodyPr/>
          <a:lstStyle/>
          <a:p>
            <a:pPr>
              <a:defRPr/>
            </a:pPr>
            <a:r>
              <a:rPr lang="en-US" dirty="0" smtClean="0"/>
              <a:t>Progressive </a:t>
            </a:r>
            <a:r>
              <a:rPr lang="en-US" dirty="0" smtClean="0"/>
              <a:t>muscle relaxation</a:t>
            </a:r>
          </a:p>
          <a:p>
            <a:pPr>
              <a:defRPr/>
            </a:pPr>
            <a:r>
              <a:rPr lang="en-US" dirty="0" smtClean="0"/>
              <a:t>Breathing techniques</a:t>
            </a:r>
          </a:p>
          <a:p>
            <a:pPr>
              <a:defRPr/>
            </a:pPr>
            <a:r>
              <a:rPr lang="en-US" dirty="0" smtClean="0"/>
              <a:t>Biofeedback (e.g., </a:t>
            </a:r>
            <a:r>
              <a:rPr lang="en-US" dirty="0" err="1" smtClean="0"/>
              <a:t>HeartMath</a:t>
            </a:r>
            <a:r>
              <a:rPr lang="en-US" dirty="0" smtClean="0"/>
              <a:t>)</a:t>
            </a:r>
          </a:p>
          <a:p>
            <a:pPr>
              <a:defRPr/>
            </a:pPr>
            <a:r>
              <a:rPr lang="en-US" dirty="0" smtClean="0"/>
              <a:t>Mindfulness meditation </a:t>
            </a:r>
            <a:endParaRPr lang="en-US" dirty="0"/>
          </a:p>
          <a:p>
            <a:pPr>
              <a:defRPr/>
            </a:pPr>
            <a:r>
              <a:rPr lang="en-US" dirty="0" smtClean="0"/>
              <a:t>Y</a:t>
            </a:r>
            <a:r>
              <a:rPr lang="en-US" dirty="0" smtClean="0"/>
              <a:t>oga</a:t>
            </a:r>
            <a:endParaRPr lang="en-US" dirty="0" smtClean="0"/>
          </a:p>
          <a:p>
            <a:pPr eaLnBrk="1" hangingPunct="1">
              <a:buFont typeface="Wingdings" pitchFamily="2" charset="2"/>
              <a:buNone/>
              <a:defRPr/>
            </a:pPr>
            <a:endParaRPr lang="en-US" dirty="0" smtClean="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Mindfulness Meditation</a:t>
            </a:r>
            <a:endParaRPr lang="en-US" dirty="0"/>
          </a:p>
        </p:txBody>
      </p:sp>
      <p:sp>
        <p:nvSpPr>
          <p:cNvPr id="3" name="Content Placeholder 2"/>
          <p:cNvSpPr>
            <a:spLocks noGrp="1"/>
          </p:cNvSpPr>
          <p:nvPr>
            <p:ph idx="1"/>
          </p:nvPr>
        </p:nvSpPr>
        <p:spPr/>
        <p:txBody>
          <a:bodyPr/>
          <a:lstStyle/>
          <a:p>
            <a:r>
              <a:rPr lang="en-US" dirty="0"/>
              <a:t>T</a:t>
            </a:r>
            <a:r>
              <a:rPr lang="en-US" dirty="0" smtClean="0"/>
              <a:t>he </a:t>
            </a:r>
            <a:r>
              <a:rPr lang="en-US" dirty="0"/>
              <a:t>intentional, accepting and non-judgmental focus of one's attention on the emotions, thoughts and sensations occurring in the present moment</a:t>
            </a:r>
            <a:r>
              <a:rPr lang="en-US" dirty="0" smtClean="0"/>
              <a:t>.”</a:t>
            </a:r>
          </a:p>
          <a:p>
            <a:r>
              <a:rPr lang="en-US" dirty="0" smtClean="0"/>
              <a:t>Often guided by a recording</a:t>
            </a:r>
          </a:p>
          <a:p>
            <a:pPr lvl="1"/>
            <a:r>
              <a:rPr lang="en-US" dirty="0" smtClean="0"/>
              <a:t>iTunes</a:t>
            </a:r>
          </a:p>
          <a:p>
            <a:r>
              <a:rPr lang="en-US" dirty="0" smtClean="0"/>
              <a:t>Beneficial in anxiety, depression, general stress</a:t>
            </a:r>
            <a:endParaRPr lang="en-US" dirty="0"/>
          </a:p>
        </p:txBody>
      </p:sp>
    </p:spTree>
    <p:extLst>
      <p:ext uri="{BB962C8B-B14F-4D97-AF65-F5344CB8AC3E}">
        <p14:creationId xmlns:p14="http://schemas.microsoft.com/office/powerpoint/2010/main" val="24271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fld id="{EB7559F1-AF62-BF4B-ABD5-B37C1AC977C8}" type="slidenum">
              <a:rPr lang="en-US">
                <a:solidFill>
                  <a:srgbClr val="565569"/>
                </a:solidFill>
                <a:latin typeface="Century Gothic" charset="0"/>
              </a:rPr>
              <a:pPr eaLnBrk="1" hangingPunct="1"/>
              <a:t>2</a:t>
            </a:fld>
            <a:endParaRPr lang="en-US">
              <a:solidFill>
                <a:srgbClr val="565569"/>
              </a:solidFill>
              <a:latin typeface="Century Gothic" charset="0"/>
            </a:endParaRPr>
          </a:p>
        </p:txBody>
      </p:sp>
      <p:sp>
        <p:nvSpPr>
          <p:cNvPr id="8195" name="Rectangle 2"/>
          <p:cNvSpPr>
            <a:spLocks noGrp="1" noChangeArrowheads="1"/>
          </p:cNvSpPr>
          <p:nvPr>
            <p:ph type="title"/>
          </p:nvPr>
        </p:nvSpPr>
        <p:spPr>
          <a:xfrm>
            <a:off x="3048000" y="762000"/>
            <a:ext cx="5638800" cy="1143000"/>
          </a:xfrm>
        </p:spPr>
        <p:txBody>
          <a:bodyPr/>
          <a:lstStyle/>
          <a:p>
            <a:pPr algn="l" eaLnBrk="1" hangingPunct="1"/>
            <a:r>
              <a:rPr lang="en-US">
                <a:latin typeface="Century Gothic" charset="0"/>
              </a:rPr>
              <a:t>The Stress Zone</a:t>
            </a:r>
          </a:p>
        </p:txBody>
      </p:sp>
      <p:sp>
        <p:nvSpPr>
          <p:cNvPr id="1012739" name="Rectangle 3"/>
          <p:cNvSpPr>
            <a:spLocks noGrp="1" noChangeArrowheads="1"/>
          </p:cNvSpPr>
          <p:nvPr>
            <p:ph type="body" idx="1"/>
          </p:nvPr>
        </p:nvSpPr>
        <p:spPr>
          <a:xfrm>
            <a:off x="2971800" y="2133600"/>
            <a:ext cx="6172200" cy="4267200"/>
          </a:xfrm>
        </p:spPr>
        <p:txBody>
          <a:bodyPr/>
          <a:lstStyle/>
          <a:p>
            <a:pPr eaLnBrk="1" hangingPunct="1">
              <a:lnSpc>
                <a:spcPct val="80000"/>
              </a:lnSpc>
            </a:pPr>
            <a:r>
              <a:rPr lang="en-US" sz="2800">
                <a:latin typeface="Century Gothic" charset="0"/>
              </a:rPr>
              <a:t>Stress is almost always an </a:t>
            </a:r>
            <a:r>
              <a:rPr lang="en-US" sz="2800" i="1">
                <a:latin typeface="Century Gothic" charset="0"/>
              </a:rPr>
              <a:t>emotional </a:t>
            </a:r>
            <a:r>
              <a:rPr lang="en-US" sz="2800">
                <a:latin typeface="Century Gothic" charset="0"/>
              </a:rPr>
              <a:t> </a:t>
            </a:r>
            <a:r>
              <a:rPr lang="en-US" sz="2800" i="1">
                <a:latin typeface="Century Gothic" charset="0"/>
              </a:rPr>
              <a:t>reaction</a:t>
            </a:r>
            <a:r>
              <a:rPr lang="en-US" sz="2800">
                <a:latin typeface="Century Gothic" charset="0"/>
              </a:rPr>
              <a:t> to a situation. </a:t>
            </a:r>
          </a:p>
          <a:p>
            <a:pPr eaLnBrk="1" hangingPunct="1">
              <a:lnSpc>
                <a:spcPct val="80000"/>
              </a:lnSpc>
            </a:pPr>
            <a:r>
              <a:rPr lang="en-US" sz="2800">
                <a:latin typeface="Century Gothic" charset="0"/>
              </a:rPr>
              <a:t>Stress impacts your ability to think clearly, respond appropriately and perform at your best.</a:t>
            </a:r>
          </a:p>
          <a:p>
            <a:pPr eaLnBrk="1" hangingPunct="1">
              <a:lnSpc>
                <a:spcPct val="80000"/>
              </a:lnSpc>
            </a:pPr>
            <a:r>
              <a:rPr lang="en-US" sz="2800">
                <a:latin typeface="Century Gothic" charset="0"/>
              </a:rPr>
              <a:t>Your stress level directly impacts how you feel at the end of the day, your health and your relationships.</a:t>
            </a:r>
          </a:p>
        </p:txBody>
      </p:sp>
      <p:sp>
        <p:nvSpPr>
          <p:cNvPr id="8197" name="Rectangle 4"/>
          <p:cNvSpPr>
            <a:spLocks noChangeArrowheads="1"/>
          </p:cNvSpPr>
          <p:nvPr/>
        </p:nvSpPr>
        <p:spPr bwMode="auto">
          <a:xfrm>
            <a:off x="7967663" y="2090738"/>
            <a:ext cx="3683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spcBef>
                <a:spcPct val="20000"/>
              </a:spcBef>
              <a:buFontTx/>
              <a:buChar char="•"/>
            </a:pPr>
            <a:endParaRPr lang="en-US" sz="2400">
              <a:solidFill>
                <a:schemeClr val="bg2"/>
              </a:solidFill>
              <a:latin typeface="Century Gothic" charset="0"/>
            </a:endParaRPr>
          </a:p>
        </p:txBody>
      </p:sp>
      <p:grpSp>
        <p:nvGrpSpPr>
          <p:cNvPr id="8198" name="Group 5"/>
          <p:cNvGrpSpPr>
            <a:grpSpLocks/>
          </p:cNvGrpSpPr>
          <p:nvPr/>
        </p:nvGrpSpPr>
        <p:grpSpPr bwMode="auto">
          <a:xfrm>
            <a:off x="152400" y="1190625"/>
            <a:ext cx="2838450" cy="5133975"/>
            <a:chOff x="96" y="672"/>
            <a:chExt cx="1788" cy="3186"/>
          </a:xfrm>
        </p:grpSpPr>
        <p:pic>
          <p:nvPicPr>
            <p:cNvPr id="81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672"/>
              <a:ext cx="1788" cy="318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200" name="Rectangle 7"/>
            <p:cNvSpPr>
              <a:spLocks noChangeArrowheads="1"/>
            </p:cNvSpPr>
            <p:nvPr/>
          </p:nvSpPr>
          <p:spPr bwMode="auto">
            <a:xfrm>
              <a:off x="96" y="672"/>
              <a:ext cx="1776" cy="3168"/>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127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127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127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oup 2"/>
          <p:cNvGrpSpPr>
            <a:grpSpLocks/>
          </p:cNvGrpSpPr>
          <p:nvPr/>
        </p:nvGrpSpPr>
        <p:grpSpPr bwMode="auto">
          <a:xfrm>
            <a:off x="-2343150" y="1576388"/>
            <a:ext cx="13830300" cy="3705225"/>
            <a:chOff x="0" y="2334"/>
            <a:chExt cx="8712" cy="2334"/>
          </a:xfrm>
        </p:grpSpPr>
        <p:sp>
          <p:nvSpPr>
            <p:cNvPr id="60419" name="Rectangle 3"/>
            <p:cNvSpPr>
              <a:spLocks noChangeArrowheads="1"/>
            </p:cNvSpPr>
            <p:nvPr/>
          </p:nvSpPr>
          <p:spPr bwMode="auto">
            <a:xfrm>
              <a:off x="0" y="2334"/>
              <a:ext cx="4629" cy="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60420" name="Group 4"/>
            <p:cNvGrpSpPr>
              <a:grpSpLocks/>
            </p:cNvGrpSpPr>
            <p:nvPr/>
          </p:nvGrpSpPr>
          <p:grpSpPr bwMode="auto">
            <a:xfrm>
              <a:off x="0" y="2334"/>
              <a:ext cx="8712" cy="2228"/>
              <a:chOff x="0" y="4438"/>
              <a:chExt cx="8712" cy="2228"/>
            </a:xfrm>
          </p:grpSpPr>
          <p:sp>
            <p:nvSpPr>
              <p:cNvPr id="60421" name="Rectangle 5"/>
              <p:cNvSpPr>
                <a:spLocks noChangeArrowheads="1"/>
              </p:cNvSpPr>
              <p:nvPr/>
            </p:nvSpPr>
            <p:spPr bwMode="auto">
              <a:xfrm>
                <a:off x="0" y="4438"/>
                <a:ext cx="5760" cy="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0422" name="Rectangle 6"/>
              <p:cNvSpPr>
                <a:spLocks noChangeArrowheads="1"/>
              </p:cNvSpPr>
              <p:nvPr/>
            </p:nvSpPr>
            <p:spPr bwMode="auto">
              <a:xfrm>
                <a:off x="0" y="4438"/>
                <a:ext cx="8712" cy="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a:solidFill>
                      <a:srgbClr val="013366"/>
                    </a:solidFill>
                    <a:cs typeface="Arial" charset="0"/>
                  </a:rPr>
                  <a:t>  </a:t>
                </a:r>
                <a:r>
                  <a:rPr lang="en-US" sz="22600">
                    <a:solidFill>
                      <a:srgbClr val="013366"/>
                    </a:solidFill>
                    <a:cs typeface="Arial" charset="0"/>
                  </a:rPr>
                  <a:t> </a:t>
                </a:r>
                <a:r>
                  <a:rPr lang="en-US" sz="1100">
                    <a:solidFill>
                      <a:srgbClr val="013366"/>
                    </a:solidFill>
                    <a:cs typeface="Arial" charset="0"/>
                  </a:rPr>
                  <a:t>                                                                                                                              </a:t>
                </a:r>
              </a:p>
            </p:txBody>
          </p:sp>
        </p:grpSp>
      </p:grpSp>
      <p:pic>
        <p:nvPicPr>
          <p:cNvPr id="60418" name="Picture 7" descr="Location and Distribution of Intrinsic Cardiac Gang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88" y="685800"/>
            <a:ext cx="7272337" cy="599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lide Number Placeholder 2"/>
          <p:cNvSpPr>
            <a:spLocks noGrp="1"/>
          </p:cNvSpPr>
          <p:nvPr>
            <p:ph type="sldNum" sz="quarter" idx="10"/>
          </p:nvPr>
        </p:nvSpPr>
        <p:spPr/>
        <p:txBody>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fld id="{2F471C8E-364A-554D-A221-20F7F04996BE}" type="slidenum">
              <a:rPr lang="en-US">
                <a:solidFill>
                  <a:srgbClr val="565569"/>
                </a:solidFill>
                <a:latin typeface="Century Gothic" charset="0"/>
              </a:rPr>
              <a:pPr eaLnBrk="1" hangingPunct="1"/>
              <a:t>21</a:t>
            </a:fld>
            <a:endParaRPr lang="en-US">
              <a:solidFill>
                <a:srgbClr val="565569"/>
              </a:solidFill>
              <a:latin typeface="Century Gothic" charset="0"/>
            </a:endParaRPr>
          </a:p>
        </p:txBody>
      </p:sp>
      <p:sp>
        <p:nvSpPr>
          <p:cNvPr id="18435" name="Rectangle 2"/>
          <p:cNvSpPr>
            <a:spLocks noGrp="1" noChangeArrowheads="1"/>
          </p:cNvSpPr>
          <p:nvPr>
            <p:ph type="title"/>
          </p:nvPr>
        </p:nvSpPr>
        <p:spPr/>
        <p:txBody>
          <a:bodyPr/>
          <a:lstStyle/>
          <a:p>
            <a:pPr eaLnBrk="1" hangingPunct="1"/>
            <a:r>
              <a:rPr lang="en-US" sz="4000">
                <a:latin typeface="Century Gothic" charset="0"/>
              </a:rPr>
              <a:t>Heart Rate Variability</a:t>
            </a:r>
            <a:r>
              <a:rPr lang="en-US">
                <a:latin typeface="Century Gothic" charset="0"/>
              </a:rPr>
              <a:t> </a:t>
            </a:r>
            <a:r>
              <a:rPr lang="en-US" sz="2800">
                <a:latin typeface="Century Gothic" charset="0"/>
              </a:rPr>
              <a:t>(HRV)</a:t>
            </a:r>
            <a:endParaRPr lang="en-US">
              <a:latin typeface="Century Gothic" charset="0"/>
            </a:endParaRPr>
          </a:p>
        </p:txBody>
      </p:sp>
      <p:sp>
        <p:nvSpPr>
          <p:cNvPr id="18436" name="Line 3"/>
          <p:cNvSpPr>
            <a:spLocks noChangeShapeType="1"/>
          </p:cNvSpPr>
          <p:nvPr/>
        </p:nvSpPr>
        <p:spPr bwMode="auto">
          <a:xfrm>
            <a:off x="1450975" y="4373563"/>
            <a:ext cx="6205538" cy="1587"/>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 name="Line 4"/>
          <p:cNvSpPr>
            <a:spLocks noChangeShapeType="1"/>
          </p:cNvSpPr>
          <p:nvPr/>
        </p:nvSpPr>
        <p:spPr bwMode="auto">
          <a:xfrm>
            <a:off x="1450975" y="4032250"/>
            <a:ext cx="6205538" cy="1588"/>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8" name="Line 5"/>
          <p:cNvSpPr>
            <a:spLocks noChangeShapeType="1"/>
          </p:cNvSpPr>
          <p:nvPr/>
        </p:nvSpPr>
        <p:spPr bwMode="auto">
          <a:xfrm>
            <a:off x="1450975" y="3689350"/>
            <a:ext cx="6205538" cy="1588"/>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9" name="Line 6"/>
          <p:cNvSpPr>
            <a:spLocks noChangeShapeType="1"/>
          </p:cNvSpPr>
          <p:nvPr/>
        </p:nvSpPr>
        <p:spPr bwMode="auto">
          <a:xfrm>
            <a:off x="1450975" y="3348038"/>
            <a:ext cx="6205538" cy="1587"/>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 name="Line 7"/>
          <p:cNvSpPr>
            <a:spLocks noChangeShapeType="1"/>
          </p:cNvSpPr>
          <p:nvPr/>
        </p:nvSpPr>
        <p:spPr bwMode="auto">
          <a:xfrm>
            <a:off x="1450975" y="3006725"/>
            <a:ext cx="6205538" cy="0"/>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 name="Line 8"/>
          <p:cNvSpPr>
            <a:spLocks noChangeShapeType="1"/>
          </p:cNvSpPr>
          <p:nvPr/>
        </p:nvSpPr>
        <p:spPr bwMode="auto">
          <a:xfrm>
            <a:off x="1450975" y="2667000"/>
            <a:ext cx="6205538" cy="0"/>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 name="Line 9"/>
          <p:cNvSpPr>
            <a:spLocks noChangeShapeType="1"/>
          </p:cNvSpPr>
          <p:nvPr/>
        </p:nvSpPr>
        <p:spPr bwMode="auto">
          <a:xfrm flipV="1">
            <a:off x="1447800" y="2662238"/>
            <a:ext cx="1588" cy="1712912"/>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Line 10"/>
          <p:cNvSpPr>
            <a:spLocks noChangeShapeType="1"/>
          </p:cNvSpPr>
          <p:nvPr/>
        </p:nvSpPr>
        <p:spPr bwMode="auto">
          <a:xfrm flipV="1">
            <a:off x="3921125" y="2662238"/>
            <a:ext cx="1588" cy="1712912"/>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Line 11"/>
          <p:cNvSpPr>
            <a:spLocks noChangeShapeType="1"/>
          </p:cNvSpPr>
          <p:nvPr/>
        </p:nvSpPr>
        <p:spPr bwMode="auto">
          <a:xfrm flipV="1">
            <a:off x="6392863" y="2662238"/>
            <a:ext cx="1587" cy="1712912"/>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 name="Line 12"/>
          <p:cNvSpPr>
            <a:spLocks noChangeShapeType="1"/>
          </p:cNvSpPr>
          <p:nvPr/>
        </p:nvSpPr>
        <p:spPr bwMode="auto">
          <a:xfrm>
            <a:off x="1422400" y="4373563"/>
            <a:ext cx="30163" cy="15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13"/>
          <p:cNvSpPr>
            <a:spLocks noChangeShapeType="1"/>
          </p:cNvSpPr>
          <p:nvPr/>
        </p:nvSpPr>
        <p:spPr bwMode="auto">
          <a:xfrm>
            <a:off x="1422400" y="4032250"/>
            <a:ext cx="30163"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Line 14"/>
          <p:cNvSpPr>
            <a:spLocks noChangeShapeType="1"/>
          </p:cNvSpPr>
          <p:nvPr/>
        </p:nvSpPr>
        <p:spPr bwMode="auto">
          <a:xfrm>
            <a:off x="1422400" y="3689350"/>
            <a:ext cx="30163"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 name="Line 15"/>
          <p:cNvSpPr>
            <a:spLocks noChangeShapeType="1"/>
          </p:cNvSpPr>
          <p:nvPr/>
        </p:nvSpPr>
        <p:spPr bwMode="auto">
          <a:xfrm>
            <a:off x="1422400" y="3348038"/>
            <a:ext cx="30163" cy="15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 name="Line 16"/>
          <p:cNvSpPr>
            <a:spLocks noChangeShapeType="1"/>
          </p:cNvSpPr>
          <p:nvPr/>
        </p:nvSpPr>
        <p:spPr bwMode="auto">
          <a:xfrm>
            <a:off x="1422400" y="3006725"/>
            <a:ext cx="30163"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 name="Line 17"/>
          <p:cNvSpPr>
            <a:spLocks noChangeShapeType="1"/>
          </p:cNvSpPr>
          <p:nvPr/>
        </p:nvSpPr>
        <p:spPr bwMode="auto">
          <a:xfrm>
            <a:off x="1422400" y="2665413"/>
            <a:ext cx="30163"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Line 18"/>
          <p:cNvSpPr>
            <a:spLocks noChangeShapeType="1"/>
          </p:cNvSpPr>
          <p:nvPr/>
        </p:nvSpPr>
        <p:spPr bwMode="auto">
          <a:xfrm>
            <a:off x="1392238" y="4373563"/>
            <a:ext cx="63500" cy="1587"/>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2" name="Line 19"/>
          <p:cNvSpPr>
            <a:spLocks noChangeShapeType="1"/>
          </p:cNvSpPr>
          <p:nvPr/>
        </p:nvSpPr>
        <p:spPr bwMode="auto">
          <a:xfrm>
            <a:off x="1392238" y="4032250"/>
            <a:ext cx="63500" cy="1588"/>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3" name="Line 20"/>
          <p:cNvSpPr>
            <a:spLocks noChangeShapeType="1"/>
          </p:cNvSpPr>
          <p:nvPr/>
        </p:nvSpPr>
        <p:spPr bwMode="auto">
          <a:xfrm>
            <a:off x="1392238" y="3689350"/>
            <a:ext cx="63500" cy="1588"/>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4" name="Line 21"/>
          <p:cNvSpPr>
            <a:spLocks noChangeShapeType="1"/>
          </p:cNvSpPr>
          <p:nvPr/>
        </p:nvSpPr>
        <p:spPr bwMode="auto">
          <a:xfrm>
            <a:off x="1392238" y="3348038"/>
            <a:ext cx="63500" cy="1587"/>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5" name="Line 22"/>
          <p:cNvSpPr>
            <a:spLocks noChangeShapeType="1"/>
          </p:cNvSpPr>
          <p:nvPr/>
        </p:nvSpPr>
        <p:spPr bwMode="auto">
          <a:xfrm>
            <a:off x="1392238" y="3006725"/>
            <a:ext cx="63500" cy="0"/>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6" name="Line 23"/>
          <p:cNvSpPr>
            <a:spLocks noChangeShapeType="1"/>
          </p:cNvSpPr>
          <p:nvPr/>
        </p:nvSpPr>
        <p:spPr bwMode="auto">
          <a:xfrm>
            <a:off x="7653338" y="4373563"/>
            <a:ext cx="28575" cy="15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7" name="Line 24"/>
          <p:cNvSpPr>
            <a:spLocks noChangeShapeType="1"/>
          </p:cNvSpPr>
          <p:nvPr/>
        </p:nvSpPr>
        <p:spPr bwMode="auto">
          <a:xfrm>
            <a:off x="7653338" y="4032250"/>
            <a:ext cx="28575"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25"/>
          <p:cNvSpPr>
            <a:spLocks noChangeShapeType="1"/>
          </p:cNvSpPr>
          <p:nvPr/>
        </p:nvSpPr>
        <p:spPr bwMode="auto">
          <a:xfrm>
            <a:off x="7653338" y="3689350"/>
            <a:ext cx="28575" cy="15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26"/>
          <p:cNvSpPr>
            <a:spLocks noChangeShapeType="1"/>
          </p:cNvSpPr>
          <p:nvPr/>
        </p:nvSpPr>
        <p:spPr bwMode="auto">
          <a:xfrm>
            <a:off x="7653338" y="3348038"/>
            <a:ext cx="28575" cy="158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27"/>
          <p:cNvSpPr>
            <a:spLocks noChangeShapeType="1"/>
          </p:cNvSpPr>
          <p:nvPr/>
        </p:nvSpPr>
        <p:spPr bwMode="auto">
          <a:xfrm>
            <a:off x="7653338" y="3006725"/>
            <a:ext cx="28575"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1" name="Line 28"/>
          <p:cNvSpPr>
            <a:spLocks noChangeShapeType="1"/>
          </p:cNvSpPr>
          <p:nvPr/>
        </p:nvSpPr>
        <p:spPr bwMode="auto">
          <a:xfrm>
            <a:off x="7653338" y="2665413"/>
            <a:ext cx="28575"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2" name="Line 29"/>
          <p:cNvSpPr>
            <a:spLocks noChangeShapeType="1"/>
          </p:cNvSpPr>
          <p:nvPr/>
        </p:nvSpPr>
        <p:spPr bwMode="auto">
          <a:xfrm>
            <a:off x="7651750" y="4373563"/>
            <a:ext cx="61913" cy="1587"/>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3" name="Line 30"/>
          <p:cNvSpPr>
            <a:spLocks noChangeShapeType="1"/>
          </p:cNvSpPr>
          <p:nvPr/>
        </p:nvSpPr>
        <p:spPr bwMode="auto">
          <a:xfrm>
            <a:off x="7651750" y="4032250"/>
            <a:ext cx="61913" cy="1588"/>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4" name="Line 31"/>
          <p:cNvSpPr>
            <a:spLocks noChangeShapeType="1"/>
          </p:cNvSpPr>
          <p:nvPr/>
        </p:nvSpPr>
        <p:spPr bwMode="auto">
          <a:xfrm>
            <a:off x="7651750" y="3689350"/>
            <a:ext cx="61913" cy="1588"/>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32"/>
          <p:cNvSpPr>
            <a:spLocks noChangeShapeType="1"/>
          </p:cNvSpPr>
          <p:nvPr/>
        </p:nvSpPr>
        <p:spPr bwMode="auto">
          <a:xfrm>
            <a:off x="7651750" y="3348038"/>
            <a:ext cx="61913" cy="1587"/>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6" name="Line 33"/>
          <p:cNvSpPr>
            <a:spLocks noChangeShapeType="1"/>
          </p:cNvSpPr>
          <p:nvPr/>
        </p:nvSpPr>
        <p:spPr bwMode="auto">
          <a:xfrm>
            <a:off x="7651750" y="3006725"/>
            <a:ext cx="61913" cy="0"/>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7" name="Line 34"/>
          <p:cNvSpPr>
            <a:spLocks noChangeShapeType="1"/>
          </p:cNvSpPr>
          <p:nvPr/>
        </p:nvSpPr>
        <p:spPr bwMode="auto">
          <a:xfrm>
            <a:off x="7651750" y="2665413"/>
            <a:ext cx="61913" cy="0"/>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8" name="Line 35"/>
          <p:cNvSpPr>
            <a:spLocks noChangeShapeType="1"/>
          </p:cNvSpPr>
          <p:nvPr/>
        </p:nvSpPr>
        <p:spPr bwMode="auto">
          <a:xfrm flipV="1">
            <a:off x="1452563" y="4030663"/>
            <a:ext cx="1587" cy="50800"/>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9" name="Line 36"/>
          <p:cNvSpPr>
            <a:spLocks noChangeShapeType="1"/>
          </p:cNvSpPr>
          <p:nvPr/>
        </p:nvSpPr>
        <p:spPr bwMode="auto">
          <a:xfrm flipV="1">
            <a:off x="3921125" y="4030663"/>
            <a:ext cx="1588" cy="50800"/>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0" name="Line 37"/>
          <p:cNvSpPr>
            <a:spLocks noChangeShapeType="1"/>
          </p:cNvSpPr>
          <p:nvPr/>
        </p:nvSpPr>
        <p:spPr bwMode="auto">
          <a:xfrm flipV="1">
            <a:off x="6392863" y="4030663"/>
            <a:ext cx="1587" cy="50800"/>
          </a:xfrm>
          <a:prstGeom prst="line">
            <a:avLst/>
          </a:prstGeom>
          <a:noFill/>
          <a:ln w="476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1" name="Line 38"/>
          <p:cNvSpPr>
            <a:spLocks noChangeShapeType="1"/>
          </p:cNvSpPr>
          <p:nvPr/>
        </p:nvSpPr>
        <p:spPr bwMode="auto">
          <a:xfrm>
            <a:off x="1449388" y="4032250"/>
            <a:ext cx="6210300" cy="1588"/>
          </a:xfrm>
          <a:prstGeom prst="line">
            <a:avLst/>
          </a:prstGeom>
          <a:noFill/>
          <a:ln w="11113">
            <a:solidFill>
              <a:srgbClr val="B3B3B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2" name="Line 39"/>
          <p:cNvSpPr>
            <a:spLocks noChangeShapeType="1"/>
          </p:cNvSpPr>
          <p:nvPr/>
        </p:nvSpPr>
        <p:spPr bwMode="auto">
          <a:xfrm>
            <a:off x="1441450" y="3951288"/>
            <a:ext cx="71438" cy="14287"/>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3" name="Line 40"/>
          <p:cNvSpPr>
            <a:spLocks noChangeShapeType="1"/>
          </p:cNvSpPr>
          <p:nvPr/>
        </p:nvSpPr>
        <p:spPr bwMode="auto">
          <a:xfrm flipV="1">
            <a:off x="1466850" y="3952875"/>
            <a:ext cx="71438" cy="15875"/>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4" name="Line 41"/>
          <p:cNvSpPr>
            <a:spLocks noChangeShapeType="1"/>
          </p:cNvSpPr>
          <p:nvPr/>
        </p:nvSpPr>
        <p:spPr bwMode="auto">
          <a:xfrm>
            <a:off x="1492250" y="3951288"/>
            <a:ext cx="68263" cy="17462"/>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5" name="Line 42"/>
          <p:cNvSpPr>
            <a:spLocks noChangeShapeType="1"/>
          </p:cNvSpPr>
          <p:nvPr/>
        </p:nvSpPr>
        <p:spPr bwMode="auto">
          <a:xfrm flipV="1">
            <a:off x="1514475" y="3960813"/>
            <a:ext cx="71438" cy="4762"/>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6" name="Line 43"/>
          <p:cNvSpPr>
            <a:spLocks noChangeShapeType="1"/>
          </p:cNvSpPr>
          <p:nvPr/>
        </p:nvSpPr>
        <p:spPr bwMode="auto">
          <a:xfrm flipV="1">
            <a:off x="1539875" y="3948113"/>
            <a:ext cx="71438" cy="20637"/>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7" name="Line 44"/>
          <p:cNvSpPr>
            <a:spLocks noChangeShapeType="1"/>
          </p:cNvSpPr>
          <p:nvPr/>
        </p:nvSpPr>
        <p:spPr bwMode="auto">
          <a:xfrm>
            <a:off x="1565275" y="3937000"/>
            <a:ext cx="71438" cy="4762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8" name="Line 45"/>
          <p:cNvSpPr>
            <a:spLocks noChangeShapeType="1"/>
          </p:cNvSpPr>
          <p:nvPr/>
        </p:nvSpPr>
        <p:spPr bwMode="auto">
          <a:xfrm flipV="1">
            <a:off x="1590675" y="3959225"/>
            <a:ext cx="68263" cy="17463"/>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9" name="Line 46"/>
          <p:cNvSpPr>
            <a:spLocks noChangeShapeType="1"/>
          </p:cNvSpPr>
          <p:nvPr/>
        </p:nvSpPr>
        <p:spPr bwMode="auto">
          <a:xfrm>
            <a:off x="1614488" y="3965575"/>
            <a:ext cx="69850" cy="0"/>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0" name="Line 47"/>
          <p:cNvSpPr>
            <a:spLocks noChangeShapeType="1"/>
          </p:cNvSpPr>
          <p:nvPr/>
        </p:nvSpPr>
        <p:spPr bwMode="auto">
          <a:xfrm flipV="1">
            <a:off x="1638300" y="3937000"/>
            <a:ext cx="71438" cy="4286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1" name="Line 48"/>
          <p:cNvSpPr>
            <a:spLocks noChangeShapeType="1"/>
          </p:cNvSpPr>
          <p:nvPr/>
        </p:nvSpPr>
        <p:spPr bwMode="auto">
          <a:xfrm flipV="1">
            <a:off x="1668463" y="3905250"/>
            <a:ext cx="61912" cy="635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2" name="Line 49"/>
          <p:cNvSpPr>
            <a:spLocks noChangeShapeType="1"/>
          </p:cNvSpPr>
          <p:nvPr/>
        </p:nvSpPr>
        <p:spPr bwMode="auto">
          <a:xfrm>
            <a:off x="1689100" y="3921125"/>
            <a:ext cx="69850" cy="6350"/>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3" name="Line 50"/>
          <p:cNvSpPr>
            <a:spLocks noChangeShapeType="1"/>
          </p:cNvSpPr>
          <p:nvPr/>
        </p:nvSpPr>
        <p:spPr bwMode="auto">
          <a:xfrm flipV="1">
            <a:off x="1711325" y="3914775"/>
            <a:ext cx="71438" cy="15875"/>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4" name="Line 51"/>
          <p:cNvSpPr>
            <a:spLocks noChangeShapeType="1"/>
          </p:cNvSpPr>
          <p:nvPr/>
        </p:nvSpPr>
        <p:spPr bwMode="auto">
          <a:xfrm>
            <a:off x="1741488" y="3900488"/>
            <a:ext cx="61912" cy="6191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5" name="Line 52"/>
          <p:cNvSpPr>
            <a:spLocks noChangeShapeType="1"/>
          </p:cNvSpPr>
          <p:nvPr/>
        </p:nvSpPr>
        <p:spPr bwMode="auto">
          <a:xfrm>
            <a:off x="1762125" y="3930650"/>
            <a:ext cx="71438" cy="38100"/>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6" name="Line 53"/>
          <p:cNvSpPr>
            <a:spLocks noChangeShapeType="1"/>
          </p:cNvSpPr>
          <p:nvPr/>
        </p:nvSpPr>
        <p:spPr bwMode="auto">
          <a:xfrm flipV="1">
            <a:off x="1789113" y="3941763"/>
            <a:ext cx="68262" cy="23812"/>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7" name="Line 54"/>
          <p:cNvSpPr>
            <a:spLocks noChangeShapeType="1"/>
          </p:cNvSpPr>
          <p:nvPr/>
        </p:nvSpPr>
        <p:spPr bwMode="auto">
          <a:xfrm>
            <a:off x="1811338" y="3941763"/>
            <a:ext cx="71437" cy="20637"/>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8" name="Line 55"/>
          <p:cNvSpPr>
            <a:spLocks noChangeShapeType="1"/>
          </p:cNvSpPr>
          <p:nvPr/>
        </p:nvSpPr>
        <p:spPr bwMode="auto">
          <a:xfrm flipV="1">
            <a:off x="1836738" y="3937000"/>
            <a:ext cx="69850" cy="30163"/>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9" name="Line 56"/>
          <p:cNvSpPr>
            <a:spLocks noChangeShapeType="1"/>
          </p:cNvSpPr>
          <p:nvPr/>
        </p:nvSpPr>
        <p:spPr bwMode="auto">
          <a:xfrm>
            <a:off x="1865313" y="3927475"/>
            <a:ext cx="61912" cy="6508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0" name="Line 57"/>
          <p:cNvSpPr>
            <a:spLocks noChangeShapeType="1"/>
          </p:cNvSpPr>
          <p:nvPr/>
        </p:nvSpPr>
        <p:spPr bwMode="auto">
          <a:xfrm>
            <a:off x="1901825" y="3954463"/>
            <a:ext cx="36513" cy="98425"/>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1" name="Line 58"/>
          <p:cNvSpPr>
            <a:spLocks noChangeShapeType="1"/>
          </p:cNvSpPr>
          <p:nvPr/>
        </p:nvSpPr>
        <p:spPr bwMode="auto">
          <a:xfrm flipV="1">
            <a:off x="1928813" y="3779838"/>
            <a:ext cx="28575" cy="273050"/>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2" name="Line 59"/>
          <p:cNvSpPr>
            <a:spLocks noChangeShapeType="1"/>
          </p:cNvSpPr>
          <p:nvPr/>
        </p:nvSpPr>
        <p:spPr bwMode="auto">
          <a:xfrm flipV="1">
            <a:off x="1957388" y="3236913"/>
            <a:ext cx="25400" cy="579437"/>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3" name="Line 60"/>
          <p:cNvSpPr>
            <a:spLocks noChangeShapeType="1"/>
          </p:cNvSpPr>
          <p:nvPr/>
        </p:nvSpPr>
        <p:spPr bwMode="auto">
          <a:xfrm flipV="1">
            <a:off x="1978025" y="3100388"/>
            <a:ext cx="31750" cy="173037"/>
          </a:xfrm>
          <a:prstGeom prst="line">
            <a:avLst/>
          </a:prstGeom>
          <a:noFill/>
          <a:ln w="603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4" name="Line 61"/>
          <p:cNvSpPr>
            <a:spLocks noChangeShapeType="1"/>
          </p:cNvSpPr>
          <p:nvPr/>
        </p:nvSpPr>
        <p:spPr bwMode="auto">
          <a:xfrm>
            <a:off x="2008188" y="3100388"/>
            <a:ext cx="25400" cy="684212"/>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5" name="Line 62"/>
          <p:cNvSpPr>
            <a:spLocks noChangeShapeType="1"/>
          </p:cNvSpPr>
          <p:nvPr/>
        </p:nvSpPr>
        <p:spPr bwMode="auto">
          <a:xfrm>
            <a:off x="2032000" y="3746500"/>
            <a:ext cx="26988" cy="274638"/>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6" name="Line 63"/>
          <p:cNvSpPr>
            <a:spLocks noChangeShapeType="1"/>
          </p:cNvSpPr>
          <p:nvPr/>
        </p:nvSpPr>
        <p:spPr bwMode="auto">
          <a:xfrm>
            <a:off x="2035175" y="3981450"/>
            <a:ext cx="66675" cy="6191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7" name="Line 64"/>
          <p:cNvSpPr>
            <a:spLocks noChangeShapeType="1"/>
          </p:cNvSpPr>
          <p:nvPr/>
        </p:nvSpPr>
        <p:spPr bwMode="auto">
          <a:xfrm>
            <a:off x="2060575" y="4006850"/>
            <a:ext cx="69850" cy="5238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8" name="Line 65"/>
          <p:cNvSpPr>
            <a:spLocks noChangeShapeType="1"/>
          </p:cNvSpPr>
          <p:nvPr/>
        </p:nvSpPr>
        <p:spPr bwMode="auto">
          <a:xfrm flipV="1">
            <a:off x="2084388" y="4006850"/>
            <a:ext cx="71437" cy="539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9" name="Line 66"/>
          <p:cNvSpPr>
            <a:spLocks noChangeShapeType="1"/>
          </p:cNvSpPr>
          <p:nvPr/>
        </p:nvSpPr>
        <p:spPr bwMode="auto">
          <a:xfrm flipV="1">
            <a:off x="2109788" y="4013200"/>
            <a:ext cx="68262" cy="17463"/>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0" name="Line 67"/>
          <p:cNvSpPr>
            <a:spLocks noChangeShapeType="1"/>
          </p:cNvSpPr>
          <p:nvPr/>
        </p:nvSpPr>
        <p:spPr bwMode="auto">
          <a:xfrm flipV="1">
            <a:off x="2132013" y="3989388"/>
            <a:ext cx="73025" cy="4286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1" name="Line 68"/>
          <p:cNvSpPr>
            <a:spLocks noChangeShapeType="1"/>
          </p:cNvSpPr>
          <p:nvPr/>
        </p:nvSpPr>
        <p:spPr bwMode="auto">
          <a:xfrm flipV="1">
            <a:off x="2157413" y="3976688"/>
            <a:ext cx="71437" cy="412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2" name="Line 69"/>
          <p:cNvSpPr>
            <a:spLocks noChangeShapeType="1"/>
          </p:cNvSpPr>
          <p:nvPr/>
        </p:nvSpPr>
        <p:spPr bwMode="auto">
          <a:xfrm flipV="1">
            <a:off x="2184400" y="3981450"/>
            <a:ext cx="69850" cy="11113"/>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3" name="Line 70"/>
          <p:cNvSpPr>
            <a:spLocks noChangeShapeType="1"/>
          </p:cNvSpPr>
          <p:nvPr/>
        </p:nvSpPr>
        <p:spPr bwMode="auto">
          <a:xfrm flipV="1">
            <a:off x="2208213" y="3944938"/>
            <a:ext cx="65087" cy="5873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4" name="Line 71"/>
          <p:cNvSpPr>
            <a:spLocks noChangeShapeType="1"/>
          </p:cNvSpPr>
          <p:nvPr/>
        </p:nvSpPr>
        <p:spPr bwMode="auto">
          <a:xfrm flipV="1">
            <a:off x="2232025" y="3949700"/>
            <a:ext cx="71438" cy="20638"/>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5" name="Line 72"/>
          <p:cNvSpPr>
            <a:spLocks noChangeShapeType="1"/>
          </p:cNvSpPr>
          <p:nvPr/>
        </p:nvSpPr>
        <p:spPr bwMode="auto">
          <a:xfrm flipV="1">
            <a:off x="2255838" y="3946525"/>
            <a:ext cx="73025" cy="15875"/>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6" name="Line 73"/>
          <p:cNvSpPr>
            <a:spLocks noChangeShapeType="1"/>
          </p:cNvSpPr>
          <p:nvPr/>
        </p:nvSpPr>
        <p:spPr bwMode="auto">
          <a:xfrm flipV="1">
            <a:off x="2282825" y="3919538"/>
            <a:ext cx="69850" cy="4603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7" name="Line 74"/>
          <p:cNvSpPr>
            <a:spLocks noChangeShapeType="1"/>
          </p:cNvSpPr>
          <p:nvPr/>
        </p:nvSpPr>
        <p:spPr bwMode="auto">
          <a:xfrm flipV="1">
            <a:off x="2308225" y="3929063"/>
            <a:ext cx="68263" cy="4762"/>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8" name="Line 75"/>
          <p:cNvSpPr>
            <a:spLocks noChangeShapeType="1"/>
          </p:cNvSpPr>
          <p:nvPr/>
        </p:nvSpPr>
        <p:spPr bwMode="auto">
          <a:xfrm flipV="1">
            <a:off x="2330450" y="3890963"/>
            <a:ext cx="69850" cy="5873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9" name="Line 76"/>
          <p:cNvSpPr>
            <a:spLocks noChangeShapeType="1"/>
          </p:cNvSpPr>
          <p:nvPr/>
        </p:nvSpPr>
        <p:spPr bwMode="auto">
          <a:xfrm flipV="1">
            <a:off x="2355850" y="3900488"/>
            <a:ext cx="71438" cy="15875"/>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0" name="Line 77"/>
          <p:cNvSpPr>
            <a:spLocks noChangeShapeType="1"/>
          </p:cNvSpPr>
          <p:nvPr/>
        </p:nvSpPr>
        <p:spPr bwMode="auto">
          <a:xfrm flipV="1">
            <a:off x="2379663" y="3897313"/>
            <a:ext cx="73025" cy="11112"/>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1" name="Line 78"/>
          <p:cNvSpPr>
            <a:spLocks noChangeShapeType="1"/>
          </p:cNvSpPr>
          <p:nvPr/>
        </p:nvSpPr>
        <p:spPr bwMode="auto">
          <a:xfrm flipV="1">
            <a:off x="2411413" y="3857625"/>
            <a:ext cx="57150" cy="6191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2" name="Line 79"/>
          <p:cNvSpPr>
            <a:spLocks noChangeShapeType="1"/>
          </p:cNvSpPr>
          <p:nvPr/>
        </p:nvSpPr>
        <p:spPr bwMode="auto">
          <a:xfrm flipV="1">
            <a:off x="2428875" y="3856038"/>
            <a:ext cx="71438" cy="31750"/>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3" name="Line 80"/>
          <p:cNvSpPr>
            <a:spLocks noChangeShapeType="1"/>
          </p:cNvSpPr>
          <p:nvPr/>
        </p:nvSpPr>
        <p:spPr bwMode="auto">
          <a:xfrm flipV="1">
            <a:off x="2462213" y="3811588"/>
            <a:ext cx="52387" cy="71437"/>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 name="Line 81"/>
          <p:cNvSpPr>
            <a:spLocks noChangeShapeType="1"/>
          </p:cNvSpPr>
          <p:nvPr/>
        </p:nvSpPr>
        <p:spPr bwMode="auto">
          <a:xfrm flipV="1">
            <a:off x="2486025" y="3779838"/>
            <a:ext cx="57150" cy="6985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 name="Line 82"/>
          <p:cNvSpPr>
            <a:spLocks noChangeShapeType="1"/>
          </p:cNvSpPr>
          <p:nvPr/>
        </p:nvSpPr>
        <p:spPr bwMode="auto">
          <a:xfrm flipV="1">
            <a:off x="2509838" y="3754438"/>
            <a:ext cx="55562" cy="650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6" name="Line 83"/>
          <p:cNvSpPr>
            <a:spLocks noChangeShapeType="1"/>
          </p:cNvSpPr>
          <p:nvPr/>
        </p:nvSpPr>
        <p:spPr bwMode="auto">
          <a:xfrm flipV="1">
            <a:off x="2536825" y="3717925"/>
            <a:ext cx="52388" cy="74613"/>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7" name="Line 84"/>
          <p:cNvSpPr>
            <a:spLocks noChangeShapeType="1"/>
          </p:cNvSpPr>
          <p:nvPr/>
        </p:nvSpPr>
        <p:spPr bwMode="auto">
          <a:xfrm flipV="1">
            <a:off x="2552700" y="3735388"/>
            <a:ext cx="71438" cy="4762"/>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8" name="Line 85"/>
          <p:cNvSpPr>
            <a:spLocks noChangeShapeType="1"/>
          </p:cNvSpPr>
          <p:nvPr/>
        </p:nvSpPr>
        <p:spPr bwMode="auto">
          <a:xfrm flipV="1">
            <a:off x="2578100" y="3729038"/>
            <a:ext cx="71438" cy="11112"/>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9" name="Line 86"/>
          <p:cNvSpPr>
            <a:spLocks noChangeShapeType="1"/>
          </p:cNvSpPr>
          <p:nvPr/>
        </p:nvSpPr>
        <p:spPr bwMode="auto">
          <a:xfrm>
            <a:off x="2614613" y="3711575"/>
            <a:ext cx="44450" cy="76200"/>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0" name="Line 87"/>
          <p:cNvSpPr>
            <a:spLocks noChangeShapeType="1"/>
          </p:cNvSpPr>
          <p:nvPr/>
        </p:nvSpPr>
        <p:spPr bwMode="auto">
          <a:xfrm>
            <a:off x="2641600" y="3751263"/>
            <a:ext cx="39688" cy="100012"/>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1" name="Line 88"/>
          <p:cNvSpPr>
            <a:spLocks noChangeShapeType="1"/>
          </p:cNvSpPr>
          <p:nvPr/>
        </p:nvSpPr>
        <p:spPr bwMode="auto">
          <a:xfrm>
            <a:off x="2668588" y="3813175"/>
            <a:ext cx="36512" cy="109538"/>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2" name="Line 89"/>
          <p:cNvSpPr>
            <a:spLocks noChangeShapeType="1"/>
          </p:cNvSpPr>
          <p:nvPr/>
        </p:nvSpPr>
        <p:spPr bwMode="auto">
          <a:xfrm>
            <a:off x="2692400" y="3884613"/>
            <a:ext cx="38100" cy="107950"/>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3" name="Line 90"/>
          <p:cNvSpPr>
            <a:spLocks noChangeShapeType="1"/>
          </p:cNvSpPr>
          <p:nvPr/>
        </p:nvSpPr>
        <p:spPr bwMode="auto">
          <a:xfrm>
            <a:off x="2709863" y="3954463"/>
            <a:ext cx="50800" cy="69850"/>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4" name="Line 91"/>
          <p:cNvSpPr>
            <a:spLocks noChangeShapeType="1"/>
          </p:cNvSpPr>
          <p:nvPr/>
        </p:nvSpPr>
        <p:spPr bwMode="auto">
          <a:xfrm>
            <a:off x="2725738" y="3987800"/>
            <a:ext cx="69850" cy="5238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5" name="Line 92"/>
          <p:cNvSpPr>
            <a:spLocks noChangeShapeType="1"/>
          </p:cNvSpPr>
          <p:nvPr/>
        </p:nvSpPr>
        <p:spPr bwMode="auto">
          <a:xfrm>
            <a:off x="2751138" y="4014788"/>
            <a:ext cx="71437" cy="31750"/>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6" name="Line 93"/>
          <p:cNvSpPr>
            <a:spLocks noChangeShapeType="1"/>
          </p:cNvSpPr>
          <p:nvPr/>
        </p:nvSpPr>
        <p:spPr bwMode="auto">
          <a:xfrm flipV="1">
            <a:off x="2774950" y="4025900"/>
            <a:ext cx="71438" cy="15875"/>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7" name="Line 94"/>
          <p:cNvSpPr>
            <a:spLocks noChangeShapeType="1"/>
          </p:cNvSpPr>
          <p:nvPr/>
        </p:nvSpPr>
        <p:spPr bwMode="auto">
          <a:xfrm flipV="1">
            <a:off x="2801938" y="4025900"/>
            <a:ext cx="68262" cy="6350"/>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8" name="Line 95"/>
          <p:cNvSpPr>
            <a:spLocks noChangeShapeType="1"/>
          </p:cNvSpPr>
          <p:nvPr/>
        </p:nvSpPr>
        <p:spPr bwMode="auto">
          <a:xfrm flipV="1">
            <a:off x="2824163" y="4003675"/>
            <a:ext cx="71437" cy="38100"/>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9" name="Line 96"/>
          <p:cNvSpPr>
            <a:spLocks noChangeShapeType="1"/>
          </p:cNvSpPr>
          <p:nvPr/>
        </p:nvSpPr>
        <p:spPr bwMode="auto">
          <a:xfrm flipV="1">
            <a:off x="2849563" y="4011613"/>
            <a:ext cx="71437" cy="4762"/>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0" name="Line 97"/>
          <p:cNvSpPr>
            <a:spLocks noChangeShapeType="1"/>
          </p:cNvSpPr>
          <p:nvPr/>
        </p:nvSpPr>
        <p:spPr bwMode="auto">
          <a:xfrm flipV="1">
            <a:off x="2874963" y="4000500"/>
            <a:ext cx="71437" cy="20638"/>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1" name="Line 98"/>
          <p:cNvSpPr>
            <a:spLocks noChangeShapeType="1"/>
          </p:cNvSpPr>
          <p:nvPr/>
        </p:nvSpPr>
        <p:spPr bwMode="auto">
          <a:xfrm flipV="1">
            <a:off x="2900363" y="3967163"/>
            <a:ext cx="68262" cy="5715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2" name="Line 99"/>
          <p:cNvSpPr>
            <a:spLocks noChangeShapeType="1"/>
          </p:cNvSpPr>
          <p:nvPr/>
        </p:nvSpPr>
        <p:spPr bwMode="auto">
          <a:xfrm>
            <a:off x="2922588" y="3981450"/>
            <a:ext cx="71437" cy="11113"/>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3" name="Line 100"/>
          <p:cNvSpPr>
            <a:spLocks noChangeShapeType="1"/>
          </p:cNvSpPr>
          <p:nvPr/>
        </p:nvSpPr>
        <p:spPr bwMode="auto">
          <a:xfrm flipV="1">
            <a:off x="2947988" y="3954463"/>
            <a:ext cx="71437" cy="539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4" name="Line 101"/>
          <p:cNvSpPr>
            <a:spLocks noChangeShapeType="1"/>
          </p:cNvSpPr>
          <p:nvPr/>
        </p:nvSpPr>
        <p:spPr bwMode="auto">
          <a:xfrm>
            <a:off x="2973388" y="3970338"/>
            <a:ext cx="71437" cy="1587"/>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5" name="Line 102"/>
          <p:cNvSpPr>
            <a:spLocks noChangeShapeType="1"/>
          </p:cNvSpPr>
          <p:nvPr/>
        </p:nvSpPr>
        <p:spPr bwMode="auto">
          <a:xfrm>
            <a:off x="2998788" y="3970338"/>
            <a:ext cx="71437" cy="1587"/>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6" name="Line 103"/>
          <p:cNvSpPr>
            <a:spLocks noChangeShapeType="1"/>
          </p:cNvSpPr>
          <p:nvPr/>
        </p:nvSpPr>
        <p:spPr bwMode="auto">
          <a:xfrm flipV="1">
            <a:off x="3024188" y="3944938"/>
            <a:ext cx="68262" cy="396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7" name="Line 104"/>
          <p:cNvSpPr>
            <a:spLocks noChangeShapeType="1"/>
          </p:cNvSpPr>
          <p:nvPr/>
        </p:nvSpPr>
        <p:spPr bwMode="auto">
          <a:xfrm>
            <a:off x="3046413" y="3944938"/>
            <a:ext cx="71437" cy="33337"/>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8" name="Line 105"/>
          <p:cNvSpPr>
            <a:spLocks noChangeShapeType="1"/>
          </p:cNvSpPr>
          <p:nvPr/>
        </p:nvSpPr>
        <p:spPr bwMode="auto">
          <a:xfrm flipV="1">
            <a:off x="3071813" y="3962400"/>
            <a:ext cx="71437" cy="11113"/>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9" name="Line 106"/>
          <p:cNvSpPr>
            <a:spLocks noChangeShapeType="1"/>
          </p:cNvSpPr>
          <p:nvPr/>
        </p:nvSpPr>
        <p:spPr bwMode="auto">
          <a:xfrm>
            <a:off x="3097213" y="3956050"/>
            <a:ext cx="71437" cy="25400"/>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0" name="Line 107"/>
          <p:cNvSpPr>
            <a:spLocks noChangeShapeType="1"/>
          </p:cNvSpPr>
          <p:nvPr/>
        </p:nvSpPr>
        <p:spPr bwMode="auto">
          <a:xfrm>
            <a:off x="3122613" y="3968750"/>
            <a:ext cx="69850" cy="17463"/>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1" name="Line 108"/>
          <p:cNvSpPr>
            <a:spLocks noChangeShapeType="1"/>
          </p:cNvSpPr>
          <p:nvPr/>
        </p:nvSpPr>
        <p:spPr bwMode="auto">
          <a:xfrm flipV="1">
            <a:off x="3144838" y="3963988"/>
            <a:ext cx="71437" cy="25400"/>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2" name="Line 109"/>
          <p:cNvSpPr>
            <a:spLocks noChangeShapeType="1"/>
          </p:cNvSpPr>
          <p:nvPr/>
        </p:nvSpPr>
        <p:spPr bwMode="auto">
          <a:xfrm>
            <a:off x="3171825" y="3962400"/>
            <a:ext cx="69850" cy="22225"/>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3" name="Line 110"/>
          <p:cNvSpPr>
            <a:spLocks noChangeShapeType="1"/>
          </p:cNvSpPr>
          <p:nvPr/>
        </p:nvSpPr>
        <p:spPr bwMode="auto">
          <a:xfrm flipV="1">
            <a:off x="3195638" y="3962400"/>
            <a:ext cx="71437" cy="25400"/>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4" name="Line 111"/>
          <p:cNvSpPr>
            <a:spLocks noChangeShapeType="1"/>
          </p:cNvSpPr>
          <p:nvPr/>
        </p:nvSpPr>
        <p:spPr bwMode="auto">
          <a:xfrm>
            <a:off x="3221038" y="3962400"/>
            <a:ext cx="68262" cy="19050"/>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5" name="Line 112"/>
          <p:cNvSpPr>
            <a:spLocks noChangeShapeType="1"/>
          </p:cNvSpPr>
          <p:nvPr/>
        </p:nvSpPr>
        <p:spPr bwMode="auto">
          <a:xfrm>
            <a:off x="3244850" y="3973513"/>
            <a:ext cx="71438" cy="4762"/>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6" name="Line 113"/>
          <p:cNvSpPr>
            <a:spLocks noChangeShapeType="1"/>
          </p:cNvSpPr>
          <p:nvPr/>
        </p:nvSpPr>
        <p:spPr bwMode="auto">
          <a:xfrm flipV="1">
            <a:off x="3268663" y="3965575"/>
            <a:ext cx="71437" cy="15875"/>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7" name="Line 114"/>
          <p:cNvSpPr>
            <a:spLocks noChangeShapeType="1"/>
          </p:cNvSpPr>
          <p:nvPr/>
        </p:nvSpPr>
        <p:spPr bwMode="auto">
          <a:xfrm>
            <a:off x="3295650" y="3952875"/>
            <a:ext cx="69850" cy="539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8" name="Line 115"/>
          <p:cNvSpPr>
            <a:spLocks noChangeShapeType="1"/>
          </p:cNvSpPr>
          <p:nvPr/>
        </p:nvSpPr>
        <p:spPr bwMode="auto">
          <a:xfrm flipV="1">
            <a:off x="3319463" y="3959225"/>
            <a:ext cx="69850" cy="4603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9" name="Line 116"/>
          <p:cNvSpPr>
            <a:spLocks noChangeShapeType="1"/>
          </p:cNvSpPr>
          <p:nvPr/>
        </p:nvSpPr>
        <p:spPr bwMode="auto">
          <a:xfrm>
            <a:off x="3343275" y="3968750"/>
            <a:ext cx="71438" cy="17463"/>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0" name="Line 117"/>
          <p:cNvSpPr>
            <a:spLocks noChangeShapeType="1"/>
          </p:cNvSpPr>
          <p:nvPr/>
        </p:nvSpPr>
        <p:spPr bwMode="auto">
          <a:xfrm>
            <a:off x="3368675" y="3965575"/>
            <a:ext cx="71438" cy="4286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1" name="Line 118"/>
          <p:cNvSpPr>
            <a:spLocks noChangeShapeType="1"/>
          </p:cNvSpPr>
          <p:nvPr/>
        </p:nvSpPr>
        <p:spPr bwMode="auto">
          <a:xfrm flipV="1">
            <a:off x="3392488" y="3978275"/>
            <a:ext cx="71437" cy="26988"/>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2" name="Line 119"/>
          <p:cNvSpPr>
            <a:spLocks noChangeShapeType="1"/>
          </p:cNvSpPr>
          <p:nvPr/>
        </p:nvSpPr>
        <p:spPr bwMode="auto">
          <a:xfrm>
            <a:off x="3419475" y="3981450"/>
            <a:ext cx="68263" cy="15875"/>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3" name="Line 120"/>
          <p:cNvSpPr>
            <a:spLocks noChangeShapeType="1"/>
          </p:cNvSpPr>
          <p:nvPr/>
        </p:nvSpPr>
        <p:spPr bwMode="auto">
          <a:xfrm flipV="1">
            <a:off x="3451225" y="3938588"/>
            <a:ext cx="52388" cy="71437"/>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4" name="Line 121"/>
          <p:cNvSpPr>
            <a:spLocks noChangeShapeType="1"/>
          </p:cNvSpPr>
          <p:nvPr/>
        </p:nvSpPr>
        <p:spPr bwMode="auto">
          <a:xfrm flipV="1">
            <a:off x="3467100" y="3921125"/>
            <a:ext cx="71438" cy="539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5" name="Line 122"/>
          <p:cNvSpPr>
            <a:spLocks noChangeShapeType="1"/>
          </p:cNvSpPr>
          <p:nvPr/>
        </p:nvSpPr>
        <p:spPr bwMode="auto">
          <a:xfrm>
            <a:off x="3492500" y="3938588"/>
            <a:ext cx="71438" cy="1587"/>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6" name="Line 123"/>
          <p:cNvSpPr>
            <a:spLocks noChangeShapeType="1"/>
          </p:cNvSpPr>
          <p:nvPr/>
        </p:nvSpPr>
        <p:spPr bwMode="auto">
          <a:xfrm>
            <a:off x="3517900" y="3922713"/>
            <a:ext cx="69850" cy="4603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7" name="Line 124"/>
          <p:cNvSpPr>
            <a:spLocks noChangeShapeType="1"/>
          </p:cNvSpPr>
          <p:nvPr/>
        </p:nvSpPr>
        <p:spPr bwMode="auto">
          <a:xfrm>
            <a:off x="3541713" y="3933825"/>
            <a:ext cx="66675" cy="6191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8" name="Line 125"/>
          <p:cNvSpPr>
            <a:spLocks noChangeShapeType="1"/>
          </p:cNvSpPr>
          <p:nvPr/>
        </p:nvSpPr>
        <p:spPr bwMode="auto">
          <a:xfrm flipV="1">
            <a:off x="3567113" y="3956050"/>
            <a:ext cx="69850" cy="30163"/>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9" name="Line 126"/>
          <p:cNvSpPr>
            <a:spLocks noChangeShapeType="1"/>
          </p:cNvSpPr>
          <p:nvPr/>
        </p:nvSpPr>
        <p:spPr bwMode="auto">
          <a:xfrm>
            <a:off x="3590925" y="3965575"/>
            <a:ext cx="71438" cy="0"/>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0" name="Line 127"/>
          <p:cNvSpPr>
            <a:spLocks noChangeShapeType="1"/>
          </p:cNvSpPr>
          <p:nvPr/>
        </p:nvSpPr>
        <p:spPr bwMode="auto">
          <a:xfrm>
            <a:off x="3616325" y="3957638"/>
            <a:ext cx="69850" cy="23812"/>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1" name="Line 128"/>
          <p:cNvSpPr>
            <a:spLocks noChangeShapeType="1"/>
          </p:cNvSpPr>
          <p:nvPr/>
        </p:nvSpPr>
        <p:spPr bwMode="auto">
          <a:xfrm flipV="1">
            <a:off x="3638550" y="3956050"/>
            <a:ext cx="73025" cy="25400"/>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2" name="Line 129"/>
          <p:cNvSpPr>
            <a:spLocks noChangeShapeType="1"/>
          </p:cNvSpPr>
          <p:nvPr/>
        </p:nvSpPr>
        <p:spPr bwMode="auto">
          <a:xfrm>
            <a:off x="3663950" y="3951288"/>
            <a:ext cx="71438" cy="33337"/>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3" name="Line 130"/>
          <p:cNvSpPr>
            <a:spLocks noChangeShapeType="1"/>
          </p:cNvSpPr>
          <p:nvPr/>
        </p:nvSpPr>
        <p:spPr bwMode="auto">
          <a:xfrm>
            <a:off x="3703638" y="3956050"/>
            <a:ext cx="41275" cy="93663"/>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4" name="Line 131"/>
          <p:cNvSpPr>
            <a:spLocks noChangeShapeType="1"/>
          </p:cNvSpPr>
          <p:nvPr/>
        </p:nvSpPr>
        <p:spPr bwMode="auto">
          <a:xfrm flipV="1">
            <a:off x="3732213" y="3898900"/>
            <a:ext cx="30162" cy="150813"/>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5" name="Line 132"/>
          <p:cNvSpPr>
            <a:spLocks noChangeShapeType="1"/>
          </p:cNvSpPr>
          <p:nvPr/>
        </p:nvSpPr>
        <p:spPr bwMode="auto">
          <a:xfrm flipV="1">
            <a:off x="3759200" y="3373438"/>
            <a:ext cx="25400" cy="563562"/>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6" name="Line 133"/>
          <p:cNvSpPr>
            <a:spLocks noChangeShapeType="1"/>
          </p:cNvSpPr>
          <p:nvPr/>
        </p:nvSpPr>
        <p:spPr bwMode="auto">
          <a:xfrm flipV="1">
            <a:off x="3784600" y="3097213"/>
            <a:ext cx="28575" cy="315912"/>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7" name="Line 134"/>
          <p:cNvSpPr>
            <a:spLocks noChangeShapeType="1"/>
          </p:cNvSpPr>
          <p:nvPr/>
        </p:nvSpPr>
        <p:spPr bwMode="auto">
          <a:xfrm>
            <a:off x="3810000" y="3097213"/>
            <a:ext cx="25400" cy="654050"/>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8" name="Line 135"/>
          <p:cNvSpPr>
            <a:spLocks noChangeShapeType="1"/>
          </p:cNvSpPr>
          <p:nvPr/>
        </p:nvSpPr>
        <p:spPr bwMode="auto">
          <a:xfrm>
            <a:off x="3835400" y="3711575"/>
            <a:ext cx="26988" cy="341313"/>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9" name="Line 136"/>
          <p:cNvSpPr>
            <a:spLocks noChangeShapeType="1"/>
          </p:cNvSpPr>
          <p:nvPr/>
        </p:nvSpPr>
        <p:spPr bwMode="auto">
          <a:xfrm>
            <a:off x="3838575" y="4027488"/>
            <a:ext cx="68263" cy="17462"/>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0" name="Line 137"/>
          <p:cNvSpPr>
            <a:spLocks noChangeShapeType="1"/>
          </p:cNvSpPr>
          <p:nvPr/>
        </p:nvSpPr>
        <p:spPr bwMode="auto">
          <a:xfrm flipV="1">
            <a:off x="3862388" y="4037013"/>
            <a:ext cx="71437" cy="4762"/>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1" name="Line 138"/>
          <p:cNvSpPr>
            <a:spLocks noChangeShapeType="1"/>
          </p:cNvSpPr>
          <p:nvPr/>
        </p:nvSpPr>
        <p:spPr bwMode="auto">
          <a:xfrm flipV="1">
            <a:off x="3886200" y="4010025"/>
            <a:ext cx="73025" cy="4286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2" name="Line 139"/>
          <p:cNvSpPr>
            <a:spLocks noChangeShapeType="1"/>
          </p:cNvSpPr>
          <p:nvPr/>
        </p:nvSpPr>
        <p:spPr bwMode="auto">
          <a:xfrm flipV="1">
            <a:off x="3913188" y="4016375"/>
            <a:ext cx="71437" cy="9525"/>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3" name="Line 140"/>
          <p:cNvSpPr>
            <a:spLocks noChangeShapeType="1"/>
          </p:cNvSpPr>
          <p:nvPr/>
        </p:nvSpPr>
        <p:spPr bwMode="auto">
          <a:xfrm flipV="1">
            <a:off x="3938588" y="3978275"/>
            <a:ext cx="63500" cy="6032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4" name="Line 141"/>
          <p:cNvSpPr>
            <a:spLocks noChangeShapeType="1"/>
          </p:cNvSpPr>
          <p:nvPr/>
        </p:nvSpPr>
        <p:spPr bwMode="auto">
          <a:xfrm flipV="1">
            <a:off x="3960813" y="3987800"/>
            <a:ext cx="71437" cy="15875"/>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5" name="Line 142"/>
          <p:cNvSpPr>
            <a:spLocks noChangeShapeType="1"/>
          </p:cNvSpPr>
          <p:nvPr/>
        </p:nvSpPr>
        <p:spPr bwMode="auto">
          <a:xfrm flipV="1">
            <a:off x="3986213" y="3970338"/>
            <a:ext cx="71437" cy="33337"/>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 name="Line 143"/>
          <p:cNvSpPr>
            <a:spLocks noChangeShapeType="1"/>
          </p:cNvSpPr>
          <p:nvPr/>
        </p:nvSpPr>
        <p:spPr bwMode="auto">
          <a:xfrm flipV="1">
            <a:off x="4011613" y="3949700"/>
            <a:ext cx="71437" cy="4762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 name="Line 144"/>
          <p:cNvSpPr>
            <a:spLocks noChangeShapeType="1"/>
          </p:cNvSpPr>
          <p:nvPr/>
        </p:nvSpPr>
        <p:spPr bwMode="auto">
          <a:xfrm>
            <a:off x="4037013" y="3962400"/>
            <a:ext cx="68262" cy="1588"/>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8" name="Line 145"/>
          <p:cNvSpPr>
            <a:spLocks noChangeShapeType="1"/>
          </p:cNvSpPr>
          <p:nvPr/>
        </p:nvSpPr>
        <p:spPr bwMode="auto">
          <a:xfrm flipV="1">
            <a:off x="4060825" y="3935413"/>
            <a:ext cx="69850" cy="4286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9" name="Line 146"/>
          <p:cNvSpPr>
            <a:spLocks noChangeShapeType="1"/>
          </p:cNvSpPr>
          <p:nvPr/>
        </p:nvSpPr>
        <p:spPr bwMode="auto">
          <a:xfrm flipV="1">
            <a:off x="4084638" y="3925888"/>
            <a:ext cx="71437" cy="31750"/>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0" name="Line 147"/>
          <p:cNvSpPr>
            <a:spLocks noChangeShapeType="1"/>
          </p:cNvSpPr>
          <p:nvPr/>
        </p:nvSpPr>
        <p:spPr bwMode="auto">
          <a:xfrm flipV="1">
            <a:off x="4110038" y="3924300"/>
            <a:ext cx="71437" cy="20638"/>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1" name="Line 148"/>
          <p:cNvSpPr>
            <a:spLocks noChangeShapeType="1"/>
          </p:cNvSpPr>
          <p:nvPr/>
        </p:nvSpPr>
        <p:spPr bwMode="auto">
          <a:xfrm flipV="1">
            <a:off x="4135438" y="3894138"/>
            <a:ext cx="69850" cy="50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2" name="Line 149"/>
          <p:cNvSpPr>
            <a:spLocks noChangeShapeType="1"/>
          </p:cNvSpPr>
          <p:nvPr/>
        </p:nvSpPr>
        <p:spPr bwMode="auto">
          <a:xfrm>
            <a:off x="4157663" y="3910013"/>
            <a:ext cx="71437" cy="4762"/>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3" name="Line 150"/>
          <p:cNvSpPr>
            <a:spLocks noChangeShapeType="1"/>
          </p:cNvSpPr>
          <p:nvPr/>
        </p:nvSpPr>
        <p:spPr bwMode="auto">
          <a:xfrm flipV="1">
            <a:off x="4184650" y="3873500"/>
            <a:ext cx="69850" cy="5873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4" name="Line 151"/>
          <p:cNvSpPr>
            <a:spLocks noChangeShapeType="1"/>
          </p:cNvSpPr>
          <p:nvPr/>
        </p:nvSpPr>
        <p:spPr bwMode="auto">
          <a:xfrm flipV="1">
            <a:off x="4208463" y="3862388"/>
            <a:ext cx="71437" cy="4762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5" name="Line 152"/>
          <p:cNvSpPr>
            <a:spLocks noChangeShapeType="1"/>
          </p:cNvSpPr>
          <p:nvPr/>
        </p:nvSpPr>
        <p:spPr bwMode="auto">
          <a:xfrm flipV="1">
            <a:off x="4235450" y="3836988"/>
            <a:ext cx="63500" cy="5715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6" name="Line 153"/>
          <p:cNvSpPr>
            <a:spLocks noChangeShapeType="1"/>
          </p:cNvSpPr>
          <p:nvPr/>
        </p:nvSpPr>
        <p:spPr bwMode="auto">
          <a:xfrm flipV="1">
            <a:off x="4267200" y="3803650"/>
            <a:ext cx="53975" cy="6985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7" name="Line 154"/>
          <p:cNvSpPr>
            <a:spLocks noChangeShapeType="1"/>
          </p:cNvSpPr>
          <p:nvPr/>
        </p:nvSpPr>
        <p:spPr bwMode="auto">
          <a:xfrm flipV="1">
            <a:off x="4283075" y="3779838"/>
            <a:ext cx="68263" cy="6191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8" name="Line 155"/>
          <p:cNvSpPr>
            <a:spLocks noChangeShapeType="1"/>
          </p:cNvSpPr>
          <p:nvPr/>
        </p:nvSpPr>
        <p:spPr bwMode="auto">
          <a:xfrm flipV="1">
            <a:off x="4319588" y="3733800"/>
            <a:ext cx="46037" cy="85725"/>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9" name="Line 156"/>
          <p:cNvSpPr>
            <a:spLocks noChangeShapeType="1"/>
          </p:cNvSpPr>
          <p:nvPr/>
        </p:nvSpPr>
        <p:spPr bwMode="auto">
          <a:xfrm flipV="1">
            <a:off x="4340225" y="3706813"/>
            <a:ext cx="53975" cy="650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0" name="Line 157"/>
          <p:cNvSpPr>
            <a:spLocks noChangeShapeType="1"/>
          </p:cNvSpPr>
          <p:nvPr/>
        </p:nvSpPr>
        <p:spPr bwMode="auto">
          <a:xfrm flipV="1">
            <a:off x="4356100" y="3708400"/>
            <a:ext cx="71438" cy="26988"/>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1" name="Line 158"/>
          <p:cNvSpPr>
            <a:spLocks noChangeShapeType="1"/>
          </p:cNvSpPr>
          <p:nvPr/>
        </p:nvSpPr>
        <p:spPr bwMode="auto">
          <a:xfrm flipV="1">
            <a:off x="4381500" y="3700463"/>
            <a:ext cx="71438" cy="25400"/>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2" name="Line 159"/>
          <p:cNvSpPr>
            <a:spLocks noChangeShapeType="1"/>
          </p:cNvSpPr>
          <p:nvPr/>
        </p:nvSpPr>
        <p:spPr bwMode="auto">
          <a:xfrm>
            <a:off x="4416425" y="3687763"/>
            <a:ext cx="49213" cy="76200"/>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3" name="Line 160"/>
          <p:cNvSpPr>
            <a:spLocks noChangeShapeType="1"/>
          </p:cNvSpPr>
          <p:nvPr/>
        </p:nvSpPr>
        <p:spPr bwMode="auto">
          <a:xfrm>
            <a:off x="4446588" y="3725863"/>
            <a:ext cx="36512" cy="103187"/>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4" name="Line 161"/>
          <p:cNvSpPr>
            <a:spLocks noChangeShapeType="1"/>
          </p:cNvSpPr>
          <p:nvPr/>
        </p:nvSpPr>
        <p:spPr bwMode="auto">
          <a:xfrm>
            <a:off x="4471988" y="3790950"/>
            <a:ext cx="34925" cy="120650"/>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5" name="Line 162"/>
          <p:cNvSpPr>
            <a:spLocks noChangeShapeType="1"/>
          </p:cNvSpPr>
          <p:nvPr/>
        </p:nvSpPr>
        <p:spPr bwMode="auto">
          <a:xfrm>
            <a:off x="4495800" y="3873500"/>
            <a:ext cx="38100" cy="115888"/>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6" name="Line 163"/>
          <p:cNvSpPr>
            <a:spLocks noChangeShapeType="1"/>
          </p:cNvSpPr>
          <p:nvPr/>
        </p:nvSpPr>
        <p:spPr bwMode="auto">
          <a:xfrm>
            <a:off x="4514850" y="3951288"/>
            <a:ext cx="52388" cy="74612"/>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7" name="Line 164"/>
          <p:cNvSpPr>
            <a:spLocks noChangeShapeType="1"/>
          </p:cNvSpPr>
          <p:nvPr/>
        </p:nvSpPr>
        <p:spPr bwMode="auto">
          <a:xfrm>
            <a:off x="4535488" y="3987800"/>
            <a:ext cx="55562" cy="6508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8" name="Line 165"/>
          <p:cNvSpPr>
            <a:spLocks noChangeShapeType="1"/>
          </p:cNvSpPr>
          <p:nvPr/>
        </p:nvSpPr>
        <p:spPr bwMode="auto">
          <a:xfrm>
            <a:off x="4554538" y="4025900"/>
            <a:ext cx="69850" cy="20638"/>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9" name="Line 166"/>
          <p:cNvSpPr>
            <a:spLocks noChangeShapeType="1"/>
          </p:cNvSpPr>
          <p:nvPr/>
        </p:nvSpPr>
        <p:spPr bwMode="auto">
          <a:xfrm>
            <a:off x="4578350" y="4041775"/>
            <a:ext cx="71438" cy="0"/>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0" name="Line 167"/>
          <p:cNvSpPr>
            <a:spLocks noChangeShapeType="1"/>
          </p:cNvSpPr>
          <p:nvPr/>
        </p:nvSpPr>
        <p:spPr bwMode="auto">
          <a:xfrm>
            <a:off x="4603750" y="4038600"/>
            <a:ext cx="71438" cy="4763"/>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1" name="Line 168"/>
          <p:cNvSpPr>
            <a:spLocks noChangeShapeType="1"/>
          </p:cNvSpPr>
          <p:nvPr/>
        </p:nvSpPr>
        <p:spPr bwMode="auto">
          <a:xfrm flipV="1">
            <a:off x="4629150" y="4005263"/>
            <a:ext cx="69850" cy="5715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2" name="Line 169"/>
          <p:cNvSpPr>
            <a:spLocks noChangeShapeType="1"/>
          </p:cNvSpPr>
          <p:nvPr/>
        </p:nvSpPr>
        <p:spPr bwMode="auto">
          <a:xfrm>
            <a:off x="4651375" y="4022725"/>
            <a:ext cx="71438" cy="3175"/>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3" name="Line 170"/>
          <p:cNvSpPr>
            <a:spLocks noChangeShapeType="1"/>
          </p:cNvSpPr>
          <p:nvPr/>
        </p:nvSpPr>
        <p:spPr bwMode="auto">
          <a:xfrm flipV="1">
            <a:off x="4678363" y="3990975"/>
            <a:ext cx="69850" cy="5238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4" name="Line 171"/>
          <p:cNvSpPr>
            <a:spLocks noChangeShapeType="1"/>
          </p:cNvSpPr>
          <p:nvPr/>
        </p:nvSpPr>
        <p:spPr bwMode="auto">
          <a:xfrm flipV="1">
            <a:off x="4702175" y="3981450"/>
            <a:ext cx="71438" cy="38100"/>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5" name="Line 172"/>
          <p:cNvSpPr>
            <a:spLocks noChangeShapeType="1"/>
          </p:cNvSpPr>
          <p:nvPr/>
        </p:nvSpPr>
        <p:spPr bwMode="auto">
          <a:xfrm flipV="1">
            <a:off x="4727575" y="3983038"/>
            <a:ext cx="71438" cy="15875"/>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6" name="Line 173"/>
          <p:cNvSpPr>
            <a:spLocks noChangeShapeType="1"/>
          </p:cNvSpPr>
          <p:nvPr/>
        </p:nvSpPr>
        <p:spPr bwMode="auto">
          <a:xfrm flipV="1">
            <a:off x="4752975" y="3962400"/>
            <a:ext cx="69850" cy="3968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7" name="Line 174"/>
          <p:cNvSpPr>
            <a:spLocks noChangeShapeType="1"/>
          </p:cNvSpPr>
          <p:nvPr/>
        </p:nvSpPr>
        <p:spPr bwMode="auto">
          <a:xfrm>
            <a:off x="4775200" y="3968750"/>
            <a:ext cx="71438" cy="17463"/>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8" name="Line 175"/>
          <p:cNvSpPr>
            <a:spLocks noChangeShapeType="1"/>
          </p:cNvSpPr>
          <p:nvPr/>
        </p:nvSpPr>
        <p:spPr bwMode="auto">
          <a:xfrm flipV="1">
            <a:off x="4802188" y="3954463"/>
            <a:ext cx="71437" cy="38100"/>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9" name="Line 176"/>
          <p:cNvSpPr>
            <a:spLocks noChangeShapeType="1"/>
          </p:cNvSpPr>
          <p:nvPr/>
        </p:nvSpPr>
        <p:spPr bwMode="auto">
          <a:xfrm>
            <a:off x="4826000" y="3967163"/>
            <a:ext cx="71438" cy="1587"/>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0" name="Line 177"/>
          <p:cNvSpPr>
            <a:spLocks noChangeShapeType="1"/>
          </p:cNvSpPr>
          <p:nvPr/>
        </p:nvSpPr>
        <p:spPr bwMode="auto">
          <a:xfrm>
            <a:off x="4852988" y="3962400"/>
            <a:ext cx="68262" cy="127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1" name="Line 178"/>
          <p:cNvSpPr>
            <a:spLocks noChangeShapeType="1"/>
          </p:cNvSpPr>
          <p:nvPr/>
        </p:nvSpPr>
        <p:spPr bwMode="auto">
          <a:xfrm flipV="1">
            <a:off x="4875213" y="3957638"/>
            <a:ext cx="71437" cy="20637"/>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2" name="Line 179"/>
          <p:cNvSpPr>
            <a:spLocks noChangeShapeType="1"/>
          </p:cNvSpPr>
          <p:nvPr/>
        </p:nvSpPr>
        <p:spPr bwMode="auto">
          <a:xfrm>
            <a:off x="4900613" y="3951288"/>
            <a:ext cx="69850" cy="36512"/>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3" name="Line 180"/>
          <p:cNvSpPr>
            <a:spLocks noChangeShapeType="1"/>
          </p:cNvSpPr>
          <p:nvPr/>
        </p:nvSpPr>
        <p:spPr bwMode="auto">
          <a:xfrm flipV="1">
            <a:off x="4926013" y="3965575"/>
            <a:ext cx="71437" cy="15875"/>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4" name="Line 181"/>
          <p:cNvSpPr>
            <a:spLocks noChangeShapeType="1"/>
          </p:cNvSpPr>
          <p:nvPr/>
        </p:nvSpPr>
        <p:spPr bwMode="auto">
          <a:xfrm>
            <a:off x="4949825" y="3970338"/>
            <a:ext cx="69850" cy="1587"/>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5" name="Line 182"/>
          <p:cNvSpPr>
            <a:spLocks noChangeShapeType="1"/>
          </p:cNvSpPr>
          <p:nvPr/>
        </p:nvSpPr>
        <p:spPr bwMode="auto">
          <a:xfrm>
            <a:off x="4973638" y="3957638"/>
            <a:ext cx="71437" cy="39687"/>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6" name="Line 183"/>
          <p:cNvSpPr>
            <a:spLocks noChangeShapeType="1"/>
          </p:cNvSpPr>
          <p:nvPr/>
        </p:nvSpPr>
        <p:spPr bwMode="auto">
          <a:xfrm flipV="1">
            <a:off x="4999038" y="3978275"/>
            <a:ext cx="71437" cy="9525"/>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7" name="Line 184"/>
          <p:cNvSpPr>
            <a:spLocks noChangeShapeType="1"/>
          </p:cNvSpPr>
          <p:nvPr/>
        </p:nvSpPr>
        <p:spPr bwMode="auto">
          <a:xfrm>
            <a:off x="5024438" y="3963988"/>
            <a:ext cx="71437" cy="4921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8" name="Line 185"/>
          <p:cNvSpPr>
            <a:spLocks noChangeShapeType="1"/>
          </p:cNvSpPr>
          <p:nvPr/>
        </p:nvSpPr>
        <p:spPr bwMode="auto">
          <a:xfrm flipV="1">
            <a:off x="5049838" y="3959225"/>
            <a:ext cx="68262" cy="5715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9" name="Line 186"/>
          <p:cNvSpPr>
            <a:spLocks noChangeShapeType="1"/>
          </p:cNvSpPr>
          <p:nvPr/>
        </p:nvSpPr>
        <p:spPr bwMode="auto">
          <a:xfrm flipV="1">
            <a:off x="5072063" y="3968750"/>
            <a:ext cx="73025" cy="15875"/>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0" name="Line 187"/>
          <p:cNvSpPr>
            <a:spLocks noChangeShapeType="1"/>
          </p:cNvSpPr>
          <p:nvPr/>
        </p:nvSpPr>
        <p:spPr bwMode="auto">
          <a:xfrm flipV="1">
            <a:off x="5097463" y="3948113"/>
            <a:ext cx="71437" cy="38100"/>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1" name="Line 188"/>
          <p:cNvSpPr>
            <a:spLocks noChangeShapeType="1"/>
          </p:cNvSpPr>
          <p:nvPr/>
        </p:nvSpPr>
        <p:spPr bwMode="auto">
          <a:xfrm flipV="1">
            <a:off x="5124450" y="3921125"/>
            <a:ext cx="69850" cy="5715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2" name="Line 189"/>
          <p:cNvSpPr>
            <a:spLocks noChangeShapeType="1"/>
          </p:cNvSpPr>
          <p:nvPr/>
        </p:nvSpPr>
        <p:spPr bwMode="auto">
          <a:xfrm>
            <a:off x="5157788" y="3919538"/>
            <a:ext cx="49212" cy="73025"/>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3" name="Line 190"/>
          <p:cNvSpPr>
            <a:spLocks noChangeShapeType="1"/>
          </p:cNvSpPr>
          <p:nvPr/>
        </p:nvSpPr>
        <p:spPr bwMode="auto">
          <a:xfrm flipV="1">
            <a:off x="5172075" y="3963988"/>
            <a:ext cx="69850" cy="14287"/>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4" name="Line 191"/>
          <p:cNvSpPr>
            <a:spLocks noChangeShapeType="1"/>
          </p:cNvSpPr>
          <p:nvPr/>
        </p:nvSpPr>
        <p:spPr bwMode="auto">
          <a:xfrm>
            <a:off x="5195888" y="3957638"/>
            <a:ext cx="73025" cy="26987"/>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5" name="Line 192"/>
          <p:cNvSpPr>
            <a:spLocks noChangeShapeType="1"/>
          </p:cNvSpPr>
          <p:nvPr/>
        </p:nvSpPr>
        <p:spPr bwMode="auto">
          <a:xfrm>
            <a:off x="5221288" y="3975100"/>
            <a:ext cx="71437" cy="4763"/>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6" name="Line 193"/>
          <p:cNvSpPr>
            <a:spLocks noChangeShapeType="1"/>
          </p:cNvSpPr>
          <p:nvPr/>
        </p:nvSpPr>
        <p:spPr bwMode="auto">
          <a:xfrm flipV="1">
            <a:off x="5248275" y="3962400"/>
            <a:ext cx="68263" cy="23813"/>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7" name="Line 194"/>
          <p:cNvSpPr>
            <a:spLocks noChangeShapeType="1"/>
          </p:cNvSpPr>
          <p:nvPr/>
        </p:nvSpPr>
        <p:spPr bwMode="auto">
          <a:xfrm>
            <a:off x="5268913" y="3962400"/>
            <a:ext cx="71437" cy="25400"/>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8" name="Line 195"/>
          <p:cNvSpPr>
            <a:spLocks noChangeShapeType="1"/>
          </p:cNvSpPr>
          <p:nvPr/>
        </p:nvSpPr>
        <p:spPr bwMode="auto">
          <a:xfrm flipV="1">
            <a:off x="5295900" y="3963988"/>
            <a:ext cx="71438" cy="25400"/>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9" name="Line 196"/>
          <p:cNvSpPr>
            <a:spLocks noChangeShapeType="1"/>
          </p:cNvSpPr>
          <p:nvPr/>
        </p:nvSpPr>
        <p:spPr bwMode="auto">
          <a:xfrm>
            <a:off x="5332413" y="3951288"/>
            <a:ext cx="44450" cy="92075"/>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0" name="Line 197"/>
          <p:cNvSpPr>
            <a:spLocks noChangeShapeType="1"/>
          </p:cNvSpPr>
          <p:nvPr/>
        </p:nvSpPr>
        <p:spPr bwMode="auto">
          <a:xfrm>
            <a:off x="5345113" y="4010025"/>
            <a:ext cx="69850" cy="3968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1" name="Line 198"/>
          <p:cNvSpPr>
            <a:spLocks noChangeShapeType="1"/>
          </p:cNvSpPr>
          <p:nvPr/>
        </p:nvSpPr>
        <p:spPr bwMode="auto">
          <a:xfrm flipV="1">
            <a:off x="5391150" y="3578225"/>
            <a:ext cx="25400" cy="477838"/>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2" name="Line 199"/>
          <p:cNvSpPr>
            <a:spLocks noChangeShapeType="1"/>
          </p:cNvSpPr>
          <p:nvPr/>
        </p:nvSpPr>
        <p:spPr bwMode="auto">
          <a:xfrm flipV="1">
            <a:off x="5414963" y="3230563"/>
            <a:ext cx="28575" cy="384175"/>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3" name="Line 200"/>
          <p:cNvSpPr>
            <a:spLocks noChangeShapeType="1"/>
          </p:cNvSpPr>
          <p:nvPr/>
        </p:nvSpPr>
        <p:spPr bwMode="auto">
          <a:xfrm>
            <a:off x="5438775" y="3230563"/>
            <a:ext cx="28575" cy="236537"/>
          </a:xfrm>
          <a:prstGeom prst="line">
            <a:avLst/>
          </a:prstGeom>
          <a:noFill/>
          <a:ln w="603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4" name="Line 201"/>
          <p:cNvSpPr>
            <a:spLocks noChangeShapeType="1"/>
          </p:cNvSpPr>
          <p:nvPr/>
        </p:nvSpPr>
        <p:spPr bwMode="auto">
          <a:xfrm>
            <a:off x="5465763" y="3430588"/>
            <a:ext cx="23812" cy="582612"/>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5" name="Line 202"/>
          <p:cNvSpPr>
            <a:spLocks noChangeShapeType="1"/>
          </p:cNvSpPr>
          <p:nvPr/>
        </p:nvSpPr>
        <p:spPr bwMode="auto">
          <a:xfrm>
            <a:off x="5478463" y="3975100"/>
            <a:ext cx="46037" cy="80963"/>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6" name="Line 203"/>
          <p:cNvSpPr>
            <a:spLocks noChangeShapeType="1"/>
          </p:cNvSpPr>
          <p:nvPr/>
        </p:nvSpPr>
        <p:spPr bwMode="auto">
          <a:xfrm flipV="1">
            <a:off x="5492750" y="4002088"/>
            <a:ext cx="71438" cy="539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7" name="Line 204"/>
          <p:cNvSpPr>
            <a:spLocks noChangeShapeType="1"/>
          </p:cNvSpPr>
          <p:nvPr/>
        </p:nvSpPr>
        <p:spPr bwMode="auto">
          <a:xfrm>
            <a:off x="5518150" y="4002088"/>
            <a:ext cx="69850" cy="4762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8" name="Line 205"/>
          <p:cNvSpPr>
            <a:spLocks noChangeShapeType="1"/>
          </p:cNvSpPr>
          <p:nvPr/>
        </p:nvSpPr>
        <p:spPr bwMode="auto">
          <a:xfrm flipV="1">
            <a:off x="5543550" y="4000500"/>
            <a:ext cx="71438" cy="539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 name="Line 206"/>
          <p:cNvSpPr>
            <a:spLocks noChangeShapeType="1"/>
          </p:cNvSpPr>
          <p:nvPr/>
        </p:nvSpPr>
        <p:spPr bwMode="auto">
          <a:xfrm flipV="1">
            <a:off x="5567363" y="3989388"/>
            <a:ext cx="69850" cy="412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0" name="Line 207"/>
          <p:cNvSpPr>
            <a:spLocks noChangeShapeType="1"/>
          </p:cNvSpPr>
          <p:nvPr/>
        </p:nvSpPr>
        <p:spPr bwMode="auto">
          <a:xfrm flipV="1">
            <a:off x="5591175" y="3994150"/>
            <a:ext cx="71438" cy="15875"/>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1" name="Line 208"/>
          <p:cNvSpPr>
            <a:spLocks noChangeShapeType="1"/>
          </p:cNvSpPr>
          <p:nvPr/>
        </p:nvSpPr>
        <p:spPr bwMode="auto">
          <a:xfrm flipV="1">
            <a:off x="5619750" y="3954463"/>
            <a:ext cx="63500" cy="6191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2" name="Line 209"/>
          <p:cNvSpPr>
            <a:spLocks noChangeShapeType="1"/>
          </p:cNvSpPr>
          <p:nvPr/>
        </p:nvSpPr>
        <p:spPr bwMode="auto">
          <a:xfrm>
            <a:off x="5641975" y="3970338"/>
            <a:ext cx="71438" cy="4762"/>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3" name="Line 210"/>
          <p:cNvSpPr>
            <a:spLocks noChangeShapeType="1"/>
          </p:cNvSpPr>
          <p:nvPr/>
        </p:nvSpPr>
        <p:spPr bwMode="auto">
          <a:xfrm flipV="1">
            <a:off x="5667375" y="3948113"/>
            <a:ext cx="68263" cy="396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4" name="Line 211"/>
          <p:cNvSpPr>
            <a:spLocks noChangeShapeType="1"/>
          </p:cNvSpPr>
          <p:nvPr/>
        </p:nvSpPr>
        <p:spPr bwMode="auto">
          <a:xfrm flipV="1">
            <a:off x="5691188" y="3935413"/>
            <a:ext cx="71437" cy="38100"/>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5" name="Line 212"/>
          <p:cNvSpPr>
            <a:spLocks noChangeShapeType="1"/>
          </p:cNvSpPr>
          <p:nvPr/>
        </p:nvSpPr>
        <p:spPr bwMode="auto">
          <a:xfrm>
            <a:off x="5715000" y="3944938"/>
            <a:ext cx="71438" cy="9525"/>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6" name="Line 213"/>
          <p:cNvSpPr>
            <a:spLocks noChangeShapeType="1"/>
          </p:cNvSpPr>
          <p:nvPr/>
        </p:nvSpPr>
        <p:spPr bwMode="auto">
          <a:xfrm flipV="1">
            <a:off x="5741988" y="3921125"/>
            <a:ext cx="69850" cy="4603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7" name="Line 214"/>
          <p:cNvSpPr>
            <a:spLocks noChangeShapeType="1"/>
          </p:cNvSpPr>
          <p:nvPr/>
        </p:nvSpPr>
        <p:spPr bwMode="auto">
          <a:xfrm flipV="1">
            <a:off x="5765800" y="3927475"/>
            <a:ext cx="69850" cy="11113"/>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8" name="Line 215"/>
          <p:cNvSpPr>
            <a:spLocks noChangeShapeType="1"/>
          </p:cNvSpPr>
          <p:nvPr/>
        </p:nvSpPr>
        <p:spPr bwMode="auto">
          <a:xfrm flipV="1">
            <a:off x="5789613" y="3890963"/>
            <a:ext cx="69850" cy="5873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9" name="Line 216"/>
          <p:cNvSpPr>
            <a:spLocks noChangeShapeType="1"/>
          </p:cNvSpPr>
          <p:nvPr/>
        </p:nvSpPr>
        <p:spPr bwMode="auto">
          <a:xfrm flipV="1">
            <a:off x="5815013" y="3884613"/>
            <a:ext cx="71437" cy="36512"/>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0" name="Line 217"/>
          <p:cNvSpPr>
            <a:spLocks noChangeShapeType="1"/>
          </p:cNvSpPr>
          <p:nvPr/>
        </p:nvSpPr>
        <p:spPr bwMode="auto">
          <a:xfrm flipV="1">
            <a:off x="5838825" y="3873500"/>
            <a:ext cx="71438" cy="36513"/>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1" name="Line 218"/>
          <p:cNvSpPr>
            <a:spLocks noChangeShapeType="1"/>
          </p:cNvSpPr>
          <p:nvPr/>
        </p:nvSpPr>
        <p:spPr bwMode="auto">
          <a:xfrm flipV="1">
            <a:off x="5872163" y="3836988"/>
            <a:ext cx="55562" cy="650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2" name="Line 219"/>
          <p:cNvSpPr>
            <a:spLocks noChangeShapeType="1"/>
          </p:cNvSpPr>
          <p:nvPr/>
        </p:nvSpPr>
        <p:spPr bwMode="auto">
          <a:xfrm flipV="1">
            <a:off x="5888038" y="3836988"/>
            <a:ext cx="71437" cy="31750"/>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3" name="Line 220"/>
          <p:cNvSpPr>
            <a:spLocks noChangeShapeType="1"/>
          </p:cNvSpPr>
          <p:nvPr/>
        </p:nvSpPr>
        <p:spPr bwMode="auto">
          <a:xfrm flipV="1">
            <a:off x="5924550" y="3784600"/>
            <a:ext cx="47625" cy="80963"/>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4" name="Line 221"/>
          <p:cNvSpPr>
            <a:spLocks noChangeShapeType="1"/>
          </p:cNvSpPr>
          <p:nvPr/>
        </p:nvSpPr>
        <p:spPr bwMode="auto">
          <a:xfrm flipV="1">
            <a:off x="5949950" y="3744913"/>
            <a:ext cx="47625" cy="77787"/>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5" name="Line 222"/>
          <p:cNvSpPr>
            <a:spLocks noChangeShapeType="1"/>
          </p:cNvSpPr>
          <p:nvPr/>
        </p:nvSpPr>
        <p:spPr bwMode="auto">
          <a:xfrm flipV="1">
            <a:off x="5973763" y="3711575"/>
            <a:ext cx="49212" cy="71438"/>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6" name="Line 223"/>
          <p:cNvSpPr>
            <a:spLocks noChangeShapeType="1"/>
          </p:cNvSpPr>
          <p:nvPr/>
        </p:nvSpPr>
        <p:spPr bwMode="auto">
          <a:xfrm flipV="1">
            <a:off x="5991225" y="3686175"/>
            <a:ext cx="60325" cy="6508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7" name="Line 224"/>
          <p:cNvSpPr>
            <a:spLocks noChangeShapeType="1"/>
          </p:cNvSpPr>
          <p:nvPr/>
        </p:nvSpPr>
        <p:spPr bwMode="auto">
          <a:xfrm>
            <a:off x="6011863" y="3695700"/>
            <a:ext cx="71437" cy="30163"/>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8" name="Line 225"/>
          <p:cNvSpPr>
            <a:spLocks noChangeShapeType="1"/>
          </p:cNvSpPr>
          <p:nvPr/>
        </p:nvSpPr>
        <p:spPr bwMode="auto">
          <a:xfrm>
            <a:off x="6037263" y="3697288"/>
            <a:ext cx="71437" cy="5873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9" name="Line 226"/>
          <p:cNvSpPr>
            <a:spLocks noChangeShapeType="1"/>
          </p:cNvSpPr>
          <p:nvPr/>
        </p:nvSpPr>
        <p:spPr bwMode="auto">
          <a:xfrm>
            <a:off x="6076950" y="3717925"/>
            <a:ext cx="36513" cy="104775"/>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60" name="Line 227"/>
          <p:cNvSpPr>
            <a:spLocks noChangeShapeType="1"/>
          </p:cNvSpPr>
          <p:nvPr/>
        </p:nvSpPr>
        <p:spPr bwMode="auto">
          <a:xfrm>
            <a:off x="6102350" y="3784600"/>
            <a:ext cx="33338" cy="131763"/>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61" name="Line 228"/>
          <p:cNvSpPr>
            <a:spLocks noChangeShapeType="1"/>
          </p:cNvSpPr>
          <p:nvPr/>
        </p:nvSpPr>
        <p:spPr bwMode="auto">
          <a:xfrm>
            <a:off x="6124575" y="3876675"/>
            <a:ext cx="41275" cy="96838"/>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62" name="Line 229"/>
          <p:cNvSpPr>
            <a:spLocks noChangeShapeType="1"/>
          </p:cNvSpPr>
          <p:nvPr/>
        </p:nvSpPr>
        <p:spPr bwMode="auto">
          <a:xfrm>
            <a:off x="6149975" y="3933825"/>
            <a:ext cx="41275" cy="98425"/>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63" name="Line 230"/>
          <p:cNvSpPr>
            <a:spLocks noChangeShapeType="1"/>
          </p:cNvSpPr>
          <p:nvPr/>
        </p:nvSpPr>
        <p:spPr bwMode="auto">
          <a:xfrm>
            <a:off x="6161088" y="3994150"/>
            <a:ext cx="68262" cy="5556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64" name="Line 231"/>
          <p:cNvSpPr>
            <a:spLocks noChangeShapeType="1"/>
          </p:cNvSpPr>
          <p:nvPr/>
        </p:nvSpPr>
        <p:spPr bwMode="auto">
          <a:xfrm>
            <a:off x="6184900" y="4025900"/>
            <a:ext cx="71438" cy="15875"/>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65" name="Line 232"/>
          <p:cNvSpPr>
            <a:spLocks noChangeShapeType="1"/>
          </p:cNvSpPr>
          <p:nvPr/>
        </p:nvSpPr>
        <p:spPr bwMode="auto">
          <a:xfrm>
            <a:off x="6208713" y="4025900"/>
            <a:ext cx="71437" cy="33338"/>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66" name="Line 233"/>
          <p:cNvSpPr>
            <a:spLocks noChangeShapeType="1"/>
          </p:cNvSpPr>
          <p:nvPr/>
        </p:nvSpPr>
        <p:spPr bwMode="auto">
          <a:xfrm flipV="1">
            <a:off x="6235700" y="4029075"/>
            <a:ext cx="69850" cy="30163"/>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67" name="Line 234"/>
          <p:cNvSpPr>
            <a:spLocks noChangeShapeType="1"/>
          </p:cNvSpPr>
          <p:nvPr/>
        </p:nvSpPr>
        <p:spPr bwMode="auto">
          <a:xfrm>
            <a:off x="6259513" y="4038600"/>
            <a:ext cx="69850" cy="0"/>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68" name="Line 235"/>
          <p:cNvSpPr>
            <a:spLocks noChangeShapeType="1"/>
          </p:cNvSpPr>
          <p:nvPr/>
        </p:nvSpPr>
        <p:spPr bwMode="auto">
          <a:xfrm flipV="1">
            <a:off x="6283325" y="4002088"/>
            <a:ext cx="69850" cy="523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69" name="Line 236"/>
          <p:cNvSpPr>
            <a:spLocks noChangeShapeType="1"/>
          </p:cNvSpPr>
          <p:nvPr/>
        </p:nvSpPr>
        <p:spPr bwMode="auto">
          <a:xfrm flipV="1">
            <a:off x="6308725" y="4002088"/>
            <a:ext cx="71438" cy="25400"/>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70" name="Line 237"/>
          <p:cNvSpPr>
            <a:spLocks noChangeShapeType="1"/>
          </p:cNvSpPr>
          <p:nvPr/>
        </p:nvSpPr>
        <p:spPr bwMode="auto">
          <a:xfrm flipV="1">
            <a:off x="6332538" y="4006850"/>
            <a:ext cx="71437" cy="3175"/>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71" name="Line 238"/>
          <p:cNvSpPr>
            <a:spLocks noChangeShapeType="1"/>
          </p:cNvSpPr>
          <p:nvPr/>
        </p:nvSpPr>
        <p:spPr bwMode="auto">
          <a:xfrm flipV="1">
            <a:off x="6359525" y="3976688"/>
            <a:ext cx="68263" cy="4603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72" name="Line 239"/>
          <p:cNvSpPr>
            <a:spLocks noChangeShapeType="1"/>
          </p:cNvSpPr>
          <p:nvPr/>
        </p:nvSpPr>
        <p:spPr bwMode="auto">
          <a:xfrm flipV="1">
            <a:off x="6381750" y="3981450"/>
            <a:ext cx="71438" cy="15875"/>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73" name="Line 240"/>
          <p:cNvSpPr>
            <a:spLocks noChangeShapeType="1"/>
          </p:cNvSpPr>
          <p:nvPr/>
        </p:nvSpPr>
        <p:spPr bwMode="auto">
          <a:xfrm flipV="1">
            <a:off x="6407150" y="3965575"/>
            <a:ext cx="69850" cy="31750"/>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74" name="Line 241"/>
          <p:cNvSpPr>
            <a:spLocks noChangeShapeType="1"/>
          </p:cNvSpPr>
          <p:nvPr/>
        </p:nvSpPr>
        <p:spPr bwMode="auto">
          <a:xfrm flipV="1">
            <a:off x="6432550" y="3971925"/>
            <a:ext cx="71438" cy="4763"/>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75" name="Line 242"/>
          <p:cNvSpPr>
            <a:spLocks noChangeShapeType="1"/>
          </p:cNvSpPr>
          <p:nvPr/>
        </p:nvSpPr>
        <p:spPr bwMode="auto">
          <a:xfrm>
            <a:off x="6456363" y="3970338"/>
            <a:ext cx="71437" cy="4762"/>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76" name="Line 243"/>
          <p:cNvSpPr>
            <a:spLocks noChangeShapeType="1"/>
          </p:cNvSpPr>
          <p:nvPr/>
        </p:nvSpPr>
        <p:spPr bwMode="auto">
          <a:xfrm flipV="1">
            <a:off x="6483350" y="3970338"/>
            <a:ext cx="68263" cy="6350"/>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77" name="Line 244"/>
          <p:cNvSpPr>
            <a:spLocks noChangeShapeType="1"/>
          </p:cNvSpPr>
          <p:nvPr/>
        </p:nvSpPr>
        <p:spPr bwMode="auto">
          <a:xfrm>
            <a:off x="6507163" y="3965575"/>
            <a:ext cx="69850" cy="20638"/>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78" name="Line 245"/>
          <p:cNvSpPr>
            <a:spLocks noChangeShapeType="1"/>
          </p:cNvSpPr>
          <p:nvPr/>
        </p:nvSpPr>
        <p:spPr bwMode="auto">
          <a:xfrm flipV="1">
            <a:off x="6530975" y="3978275"/>
            <a:ext cx="71438" cy="3175"/>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79" name="Line 246"/>
          <p:cNvSpPr>
            <a:spLocks noChangeShapeType="1"/>
          </p:cNvSpPr>
          <p:nvPr/>
        </p:nvSpPr>
        <p:spPr bwMode="auto">
          <a:xfrm>
            <a:off x="6556375" y="3975100"/>
            <a:ext cx="71438" cy="11113"/>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80" name="Line 247"/>
          <p:cNvSpPr>
            <a:spLocks noChangeShapeType="1"/>
          </p:cNvSpPr>
          <p:nvPr/>
        </p:nvSpPr>
        <p:spPr bwMode="auto">
          <a:xfrm>
            <a:off x="6581775" y="3970338"/>
            <a:ext cx="69850" cy="34925"/>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81" name="Line 248"/>
          <p:cNvSpPr>
            <a:spLocks noChangeShapeType="1"/>
          </p:cNvSpPr>
          <p:nvPr/>
        </p:nvSpPr>
        <p:spPr bwMode="auto">
          <a:xfrm flipV="1">
            <a:off x="6604000" y="3970338"/>
            <a:ext cx="71438" cy="36512"/>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82" name="Line 249"/>
          <p:cNvSpPr>
            <a:spLocks noChangeShapeType="1"/>
          </p:cNvSpPr>
          <p:nvPr/>
        </p:nvSpPr>
        <p:spPr bwMode="auto">
          <a:xfrm>
            <a:off x="6630988" y="3970338"/>
            <a:ext cx="69850" cy="31750"/>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83" name="Line 250"/>
          <p:cNvSpPr>
            <a:spLocks noChangeShapeType="1"/>
          </p:cNvSpPr>
          <p:nvPr/>
        </p:nvSpPr>
        <p:spPr bwMode="auto">
          <a:xfrm flipV="1">
            <a:off x="6654800" y="3975100"/>
            <a:ext cx="71438" cy="26988"/>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84" name="Line 251"/>
          <p:cNvSpPr>
            <a:spLocks noChangeShapeType="1"/>
          </p:cNvSpPr>
          <p:nvPr/>
        </p:nvSpPr>
        <p:spPr bwMode="auto">
          <a:xfrm flipV="1">
            <a:off x="6684963" y="3937000"/>
            <a:ext cx="55562" cy="6508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85" name="Line 252"/>
          <p:cNvSpPr>
            <a:spLocks noChangeShapeType="1"/>
          </p:cNvSpPr>
          <p:nvPr/>
        </p:nvSpPr>
        <p:spPr bwMode="auto">
          <a:xfrm>
            <a:off x="6702425" y="3951288"/>
            <a:ext cx="73025" cy="11112"/>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86" name="Line 253"/>
          <p:cNvSpPr>
            <a:spLocks noChangeShapeType="1"/>
          </p:cNvSpPr>
          <p:nvPr/>
        </p:nvSpPr>
        <p:spPr bwMode="auto">
          <a:xfrm flipV="1">
            <a:off x="6727825" y="3949700"/>
            <a:ext cx="71438" cy="15875"/>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87" name="Line 254"/>
          <p:cNvSpPr>
            <a:spLocks noChangeShapeType="1"/>
          </p:cNvSpPr>
          <p:nvPr/>
        </p:nvSpPr>
        <p:spPr bwMode="auto">
          <a:xfrm>
            <a:off x="6754813" y="3933825"/>
            <a:ext cx="66675" cy="6191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88" name="Line 255"/>
          <p:cNvSpPr>
            <a:spLocks noChangeShapeType="1"/>
          </p:cNvSpPr>
          <p:nvPr/>
        </p:nvSpPr>
        <p:spPr bwMode="auto">
          <a:xfrm>
            <a:off x="6778625" y="3976688"/>
            <a:ext cx="68263" cy="1587"/>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89" name="Line 256"/>
          <p:cNvSpPr>
            <a:spLocks noChangeShapeType="1"/>
          </p:cNvSpPr>
          <p:nvPr/>
        </p:nvSpPr>
        <p:spPr bwMode="auto">
          <a:xfrm flipV="1">
            <a:off x="6802438" y="3970338"/>
            <a:ext cx="71437" cy="11112"/>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90" name="Line 257"/>
          <p:cNvSpPr>
            <a:spLocks noChangeShapeType="1"/>
          </p:cNvSpPr>
          <p:nvPr/>
        </p:nvSpPr>
        <p:spPr bwMode="auto">
          <a:xfrm>
            <a:off x="6826250" y="3962400"/>
            <a:ext cx="73025" cy="26988"/>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91" name="Line 258"/>
          <p:cNvSpPr>
            <a:spLocks noChangeShapeType="1"/>
          </p:cNvSpPr>
          <p:nvPr/>
        </p:nvSpPr>
        <p:spPr bwMode="auto">
          <a:xfrm flipV="1">
            <a:off x="6853238" y="3965575"/>
            <a:ext cx="69850" cy="26988"/>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92" name="Line 259"/>
          <p:cNvSpPr>
            <a:spLocks noChangeShapeType="1"/>
          </p:cNvSpPr>
          <p:nvPr/>
        </p:nvSpPr>
        <p:spPr bwMode="auto">
          <a:xfrm>
            <a:off x="6878638" y="3965575"/>
            <a:ext cx="68262" cy="22225"/>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93" name="Line 260"/>
          <p:cNvSpPr>
            <a:spLocks noChangeShapeType="1"/>
          </p:cNvSpPr>
          <p:nvPr/>
        </p:nvSpPr>
        <p:spPr bwMode="auto">
          <a:xfrm>
            <a:off x="6908800" y="3962400"/>
            <a:ext cx="55563" cy="6508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94" name="Line 261"/>
          <p:cNvSpPr>
            <a:spLocks noChangeShapeType="1"/>
          </p:cNvSpPr>
          <p:nvPr/>
        </p:nvSpPr>
        <p:spPr bwMode="auto">
          <a:xfrm>
            <a:off x="6940550" y="3989388"/>
            <a:ext cx="39688" cy="111125"/>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95" name="Line 262"/>
          <p:cNvSpPr>
            <a:spLocks noChangeShapeType="1"/>
          </p:cNvSpPr>
          <p:nvPr/>
        </p:nvSpPr>
        <p:spPr bwMode="auto">
          <a:xfrm flipV="1">
            <a:off x="6972300" y="3800475"/>
            <a:ext cx="28575" cy="300038"/>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96" name="Line 263"/>
          <p:cNvSpPr>
            <a:spLocks noChangeShapeType="1"/>
          </p:cNvSpPr>
          <p:nvPr/>
        </p:nvSpPr>
        <p:spPr bwMode="auto">
          <a:xfrm flipV="1">
            <a:off x="6999288" y="3321050"/>
            <a:ext cx="22225" cy="515938"/>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97" name="Line 264"/>
          <p:cNvSpPr>
            <a:spLocks noChangeShapeType="1"/>
          </p:cNvSpPr>
          <p:nvPr/>
        </p:nvSpPr>
        <p:spPr bwMode="auto">
          <a:xfrm flipV="1">
            <a:off x="7016750" y="3228975"/>
            <a:ext cx="34925" cy="130175"/>
          </a:xfrm>
          <a:prstGeom prst="line">
            <a:avLst/>
          </a:prstGeom>
          <a:noFill/>
          <a:ln w="666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98" name="Line 265"/>
          <p:cNvSpPr>
            <a:spLocks noChangeShapeType="1"/>
          </p:cNvSpPr>
          <p:nvPr/>
        </p:nvSpPr>
        <p:spPr bwMode="auto">
          <a:xfrm>
            <a:off x="7045325" y="3228975"/>
            <a:ext cx="26988" cy="671513"/>
          </a:xfrm>
          <a:prstGeom prst="line">
            <a:avLst/>
          </a:prstGeom>
          <a:noFill/>
          <a:ln w="555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99" name="Line 266"/>
          <p:cNvSpPr>
            <a:spLocks noChangeShapeType="1"/>
          </p:cNvSpPr>
          <p:nvPr/>
        </p:nvSpPr>
        <p:spPr bwMode="auto">
          <a:xfrm>
            <a:off x="7069138" y="3862388"/>
            <a:ext cx="31750" cy="180975"/>
          </a:xfrm>
          <a:prstGeom prst="line">
            <a:avLst/>
          </a:prstGeom>
          <a:noFill/>
          <a:ln w="603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00" name="Line 267"/>
          <p:cNvSpPr>
            <a:spLocks noChangeShapeType="1"/>
          </p:cNvSpPr>
          <p:nvPr/>
        </p:nvSpPr>
        <p:spPr bwMode="auto">
          <a:xfrm>
            <a:off x="7075488" y="4016375"/>
            <a:ext cx="69850" cy="22225"/>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01" name="Line 268"/>
          <p:cNvSpPr>
            <a:spLocks noChangeShapeType="1"/>
          </p:cNvSpPr>
          <p:nvPr/>
        </p:nvSpPr>
        <p:spPr bwMode="auto">
          <a:xfrm flipV="1">
            <a:off x="7097713" y="4017963"/>
            <a:ext cx="71437" cy="20637"/>
          </a:xfrm>
          <a:prstGeom prst="line">
            <a:avLst/>
          </a:prstGeom>
          <a:noFill/>
          <a:ln w="6826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02" name="Line 269"/>
          <p:cNvSpPr>
            <a:spLocks noChangeShapeType="1"/>
          </p:cNvSpPr>
          <p:nvPr/>
        </p:nvSpPr>
        <p:spPr bwMode="auto">
          <a:xfrm>
            <a:off x="7124700" y="4014788"/>
            <a:ext cx="69850" cy="30162"/>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03" name="Line 270"/>
          <p:cNvSpPr>
            <a:spLocks noChangeShapeType="1"/>
          </p:cNvSpPr>
          <p:nvPr/>
        </p:nvSpPr>
        <p:spPr bwMode="auto">
          <a:xfrm flipV="1">
            <a:off x="7148513" y="3995738"/>
            <a:ext cx="69850" cy="5873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04" name="Line 271"/>
          <p:cNvSpPr>
            <a:spLocks noChangeShapeType="1"/>
          </p:cNvSpPr>
          <p:nvPr/>
        </p:nvSpPr>
        <p:spPr bwMode="auto">
          <a:xfrm flipV="1">
            <a:off x="7173913" y="3976688"/>
            <a:ext cx="68262" cy="5715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05" name="Line 272"/>
          <p:cNvSpPr>
            <a:spLocks noChangeShapeType="1"/>
          </p:cNvSpPr>
          <p:nvPr/>
        </p:nvSpPr>
        <p:spPr bwMode="auto">
          <a:xfrm flipV="1">
            <a:off x="7197725" y="3994150"/>
            <a:ext cx="71438" cy="3175"/>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06" name="Line 273"/>
          <p:cNvSpPr>
            <a:spLocks noChangeShapeType="1"/>
          </p:cNvSpPr>
          <p:nvPr/>
        </p:nvSpPr>
        <p:spPr bwMode="auto">
          <a:xfrm flipV="1">
            <a:off x="7221538" y="3965575"/>
            <a:ext cx="71437" cy="4445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07" name="Line 274"/>
          <p:cNvSpPr>
            <a:spLocks noChangeShapeType="1"/>
          </p:cNvSpPr>
          <p:nvPr/>
        </p:nvSpPr>
        <p:spPr bwMode="auto">
          <a:xfrm flipV="1">
            <a:off x="7248525" y="3976688"/>
            <a:ext cx="69850" cy="4762"/>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08" name="Line 275"/>
          <p:cNvSpPr>
            <a:spLocks noChangeShapeType="1"/>
          </p:cNvSpPr>
          <p:nvPr/>
        </p:nvSpPr>
        <p:spPr bwMode="auto">
          <a:xfrm flipV="1">
            <a:off x="7272338" y="3949700"/>
            <a:ext cx="69850" cy="3968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09" name="Line 276"/>
          <p:cNvSpPr>
            <a:spLocks noChangeShapeType="1"/>
          </p:cNvSpPr>
          <p:nvPr/>
        </p:nvSpPr>
        <p:spPr bwMode="auto">
          <a:xfrm flipV="1">
            <a:off x="7296150" y="3946525"/>
            <a:ext cx="71438" cy="26988"/>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10" name="Line 277"/>
          <p:cNvSpPr>
            <a:spLocks noChangeShapeType="1"/>
          </p:cNvSpPr>
          <p:nvPr/>
        </p:nvSpPr>
        <p:spPr bwMode="auto">
          <a:xfrm flipV="1">
            <a:off x="7321550" y="3937000"/>
            <a:ext cx="71438" cy="25400"/>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11" name="Line 278"/>
          <p:cNvSpPr>
            <a:spLocks noChangeShapeType="1"/>
          </p:cNvSpPr>
          <p:nvPr/>
        </p:nvSpPr>
        <p:spPr bwMode="auto">
          <a:xfrm>
            <a:off x="7391400" y="3886200"/>
            <a:ext cx="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12" name="Line 279"/>
          <p:cNvSpPr>
            <a:spLocks noChangeShapeType="1"/>
          </p:cNvSpPr>
          <p:nvPr/>
        </p:nvSpPr>
        <p:spPr bwMode="auto">
          <a:xfrm flipV="1">
            <a:off x="7372350" y="3925888"/>
            <a:ext cx="71438" cy="4762"/>
          </a:xfrm>
          <a:prstGeom prst="line">
            <a:avLst/>
          </a:prstGeom>
          <a:noFill/>
          <a:ln w="587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13" name="Line 280"/>
          <p:cNvSpPr>
            <a:spLocks noChangeShapeType="1"/>
          </p:cNvSpPr>
          <p:nvPr/>
        </p:nvSpPr>
        <p:spPr bwMode="auto">
          <a:xfrm flipV="1">
            <a:off x="7396163" y="3911600"/>
            <a:ext cx="69850" cy="22225"/>
          </a:xfrm>
          <a:prstGeom prst="line">
            <a:avLst/>
          </a:prstGeom>
          <a:noFill/>
          <a:ln w="714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14" name="Line 281"/>
          <p:cNvSpPr>
            <a:spLocks noChangeShapeType="1"/>
          </p:cNvSpPr>
          <p:nvPr/>
        </p:nvSpPr>
        <p:spPr bwMode="auto">
          <a:xfrm flipV="1">
            <a:off x="7419975" y="3884613"/>
            <a:ext cx="71438" cy="523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15" name="Line 282"/>
          <p:cNvSpPr>
            <a:spLocks noChangeShapeType="1"/>
          </p:cNvSpPr>
          <p:nvPr/>
        </p:nvSpPr>
        <p:spPr bwMode="auto">
          <a:xfrm flipV="1">
            <a:off x="7445375" y="3879850"/>
            <a:ext cx="71438" cy="31750"/>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16" name="Line 283"/>
          <p:cNvSpPr>
            <a:spLocks noChangeShapeType="1"/>
          </p:cNvSpPr>
          <p:nvPr/>
        </p:nvSpPr>
        <p:spPr bwMode="auto">
          <a:xfrm flipV="1">
            <a:off x="7480300" y="3830638"/>
            <a:ext cx="47625" cy="77787"/>
          </a:xfrm>
          <a:prstGeom prst="line">
            <a:avLst/>
          </a:prstGeom>
          <a:noFill/>
          <a:ln w="746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17" name="Line 284"/>
          <p:cNvSpPr>
            <a:spLocks noChangeShapeType="1"/>
          </p:cNvSpPr>
          <p:nvPr/>
        </p:nvSpPr>
        <p:spPr bwMode="auto">
          <a:xfrm flipV="1">
            <a:off x="7497763" y="3808413"/>
            <a:ext cx="60325" cy="6032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18" name="Line 285"/>
          <p:cNvSpPr>
            <a:spLocks noChangeShapeType="1"/>
          </p:cNvSpPr>
          <p:nvPr/>
        </p:nvSpPr>
        <p:spPr bwMode="auto">
          <a:xfrm flipV="1">
            <a:off x="7524750" y="3779838"/>
            <a:ext cx="57150" cy="650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19" name="Line 286"/>
          <p:cNvSpPr>
            <a:spLocks noChangeShapeType="1"/>
          </p:cNvSpPr>
          <p:nvPr/>
        </p:nvSpPr>
        <p:spPr bwMode="auto">
          <a:xfrm flipV="1">
            <a:off x="7550150" y="3748088"/>
            <a:ext cx="58738" cy="6826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20" name="Line 287"/>
          <p:cNvSpPr>
            <a:spLocks noChangeShapeType="1"/>
          </p:cNvSpPr>
          <p:nvPr/>
        </p:nvSpPr>
        <p:spPr bwMode="auto">
          <a:xfrm flipV="1">
            <a:off x="7569200" y="3740150"/>
            <a:ext cx="71438" cy="4286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21" name="Line 288"/>
          <p:cNvSpPr>
            <a:spLocks noChangeShapeType="1"/>
          </p:cNvSpPr>
          <p:nvPr/>
        </p:nvSpPr>
        <p:spPr bwMode="auto">
          <a:xfrm flipV="1">
            <a:off x="7597775" y="3711575"/>
            <a:ext cx="60325" cy="6032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22" name="Rectangle 289"/>
          <p:cNvSpPr>
            <a:spLocks noChangeArrowheads="1"/>
          </p:cNvSpPr>
          <p:nvPr/>
        </p:nvSpPr>
        <p:spPr bwMode="auto">
          <a:xfrm>
            <a:off x="1427163" y="4424363"/>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000000"/>
                </a:solidFill>
                <a:latin typeface="Century Gothic" charset="0"/>
              </a:rPr>
              <a:t>0</a:t>
            </a:r>
            <a:endParaRPr lang="en-US" sz="2400">
              <a:latin typeface="Century Gothic" charset="0"/>
            </a:endParaRPr>
          </a:p>
        </p:txBody>
      </p:sp>
      <p:sp>
        <p:nvSpPr>
          <p:cNvPr id="18723" name="Rectangle 290"/>
          <p:cNvSpPr>
            <a:spLocks noChangeArrowheads="1"/>
          </p:cNvSpPr>
          <p:nvPr/>
        </p:nvSpPr>
        <p:spPr bwMode="auto">
          <a:xfrm>
            <a:off x="3898900" y="4424363"/>
            <a:ext cx="84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000000"/>
                </a:solidFill>
                <a:latin typeface="Century Gothic" charset="0"/>
              </a:rPr>
              <a:t>1</a:t>
            </a:r>
            <a:endParaRPr lang="en-US" sz="2400">
              <a:latin typeface="Century Gothic" charset="0"/>
            </a:endParaRPr>
          </a:p>
        </p:txBody>
      </p:sp>
      <p:sp>
        <p:nvSpPr>
          <p:cNvPr id="18724" name="Rectangle 291"/>
          <p:cNvSpPr>
            <a:spLocks noChangeArrowheads="1"/>
          </p:cNvSpPr>
          <p:nvPr/>
        </p:nvSpPr>
        <p:spPr bwMode="auto">
          <a:xfrm>
            <a:off x="6369050" y="4424363"/>
            <a:ext cx="84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000000"/>
                </a:solidFill>
                <a:latin typeface="Century Gothic" charset="0"/>
              </a:rPr>
              <a:t>2</a:t>
            </a:r>
            <a:endParaRPr lang="en-US" sz="2400">
              <a:latin typeface="Century Gothic" charset="0"/>
            </a:endParaRPr>
          </a:p>
        </p:txBody>
      </p:sp>
      <p:sp>
        <p:nvSpPr>
          <p:cNvPr id="18725" name="Rectangle 292"/>
          <p:cNvSpPr>
            <a:spLocks noChangeArrowheads="1"/>
          </p:cNvSpPr>
          <p:nvPr/>
        </p:nvSpPr>
        <p:spPr bwMode="auto">
          <a:xfrm>
            <a:off x="1144588" y="4303713"/>
            <a:ext cx="2778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000000"/>
                </a:solidFill>
                <a:latin typeface="Century Gothic" charset="0"/>
              </a:rPr>
              <a:t>-0.5</a:t>
            </a:r>
            <a:endParaRPr lang="en-US" sz="2400">
              <a:latin typeface="Century Gothic" charset="0"/>
            </a:endParaRPr>
          </a:p>
        </p:txBody>
      </p:sp>
      <p:sp>
        <p:nvSpPr>
          <p:cNvPr id="18726" name="Rectangle 293"/>
          <p:cNvSpPr>
            <a:spLocks noChangeArrowheads="1"/>
          </p:cNvSpPr>
          <p:nvPr/>
        </p:nvSpPr>
        <p:spPr bwMode="auto">
          <a:xfrm>
            <a:off x="1306513" y="3962400"/>
            <a:ext cx="84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000000"/>
                </a:solidFill>
                <a:latin typeface="Century Gothic" charset="0"/>
              </a:rPr>
              <a:t>0</a:t>
            </a:r>
            <a:endParaRPr lang="en-US" sz="2400">
              <a:latin typeface="Century Gothic" charset="0"/>
            </a:endParaRPr>
          </a:p>
        </p:txBody>
      </p:sp>
      <p:sp>
        <p:nvSpPr>
          <p:cNvPr id="18727" name="Rectangle 294"/>
          <p:cNvSpPr>
            <a:spLocks noChangeArrowheads="1"/>
          </p:cNvSpPr>
          <p:nvPr/>
        </p:nvSpPr>
        <p:spPr bwMode="auto">
          <a:xfrm>
            <a:off x="1193800" y="3619500"/>
            <a:ext cx="2143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000000"/>
                </a:solidFill>
                <a:latin typeface="Century Gothic" charset="0"/>
              </a:rPr>
              <a:t>0.5</a:t>
            </a:r>
            <a:endParaRPr lang="en-US" sz="2400">
              <a:latin typeface="Century Gothic" charset="0"/>
            </a:endParaRPr>
          </a:p>
        </p:txBody>
      </p:sp>
      <p:sp>
        <p:nvSpPr>
          <p:cNvPr id="18728" name="Rectangle 295"/>
          <p:cNvSpPr>
            <a:spLocks noChangeArrowheads="1"/>
          </p:cNvSpPr>
          <p:nvPr/>
        </p:nvSpPr>
        <p:spPr bwMode="auto">
          <a:xfrm>
            <a:off x="1306513" y="3278188"/>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000000"/>
                </a:solidFill>
                <a:latin typeface="Century Gothic" charset="0"/>
              </a:rPr>
              <a:t>1</a:t>
            </a:r>
            <a:endParaRPr lang="en-US" sz="2400">
              <a:latin typeface="Century Gothic" charset="0"/>
            </a:endParaRPr>
          </a:p>
        </p:txBody>
      </p:sp>
      <p:sp>
        <p:nvSpPr>
          <p:cNvPr id="18729" name="Rectangle 296"/>
          <p:cNvSpPr>
            <a:spLocks noChangeArrowheads="1"/>
          </p:cNvSpPr>
          <p:nvPr/>
        </p:nvSpPr>
        <p:spPr bwMode="auto">
          <a:xfrm>
            <a:off x="1193800" y="2935288"/>
            <a:ext cx="2143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000000"/>
                </a:solidFill>
                <a:latin typeface="Century Gothic" charset="0"/>
              </a:rPr>
              <a:t>1.5</a:t>
            </a:r>
            <a:endParaRPr lang="en-US" sz="2400">
              <a:latin typeface="Century Gothic" charset="0"/>
            </a:endParaRPr>
          </a:p>
        </p:txBody>
      </p:sp>
      <p:sp>
        <p:nvSpPr>
          <p:cNvPr id="18730" name="Rectangle 297"/>
          <p:cNvSpPr>
            <a:spLocks noChangeArrowheads="1"/>
          </p:cNvSpPr>
          <p:nvPr/>
        </p:nvSpPr>
        <p:spPr bwMode="auto">
          <a:xfrm>
            <a:off x="1306513" y="2593975"/>
            <a:ext cx="84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000000"/>
                </a:solidFill>
                <a:latin typeface="Century Gothic" charset="0"/>
              </a:rPr>
              <a:t>2</a:t>
            </a:r>
            <a:endParaRPr lang="en-US" sz="2400">
              <a:latin typeface="Century Gothic" charset="0"/>
            </a:endParaRPr>
          </a:p>
        </p:txBody>
      </p:sp>
      <p:sp>
        <p:nvSpPr>
          <p:cNvPr id="18731" name="Rectangle 298"/>
          <p:cNvSpPr>
            <a:spLocks noChangeArrowheads="1"/>
          </p:cNvSpPr>
          <p:nvPr/>
        </p:nvSpPr>
        <p:spPr bwMode="auto">
          <a:xfrm rot="-5400000">
            <a:off x="660401" y="3154362"/>
            <a:ext cx="5381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000000"/>
                </a:solidFill>
                <a:latin typeface="Century Gothic" charset="0"/>
              </a:rPr>
              <a:t>m Volts</a:t>
            </a:r>
            <a:endParaRPr lang="en-US" sz="2400">
              <a:latin typeface="Century Gothic" charset="0"/>
            </a:endParaRPr>
          </a:p>
        </p:txBody>
      </p:sp>
      <p:sp>
        <p:nvSpPr>
          <p:cNvPr id="18732" name="Rectangle 299"/>
          <p:cNvSpPr>
            <a:spLocks noChangeArrowheads="1"/>
          </p:cNvSpPr>
          <p:nvPr/>
        </p:nvSpPr>
        <p:spPr bwMode="auto">
          <a:xfrm>
            <a:off x="2800350" y="4578350"/>
            <a:ext cx="3771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latin typeface="Century Gothic" charset="0"/>
              </a:rPr>
              <a:t>2.5 seconds of heart beat data</a:t>
            </a:r>
            <a:endParaRPr lang="en-US" sz="2000">
              <a:latin typeface="Century Gothic" charset="0"/>
            </a:endParaRPr>
          </a:p>
        </p:txBody>
      </p:sp>
      <p:sp>
        <p:nvSpPr>
          <p:cNvPr id="18733" name="Freeform 300"/>
          <p:cNvSpPr>
            <a:spLocks/>
          </p:cNvSpPr>
          <p:nvPr/>
        </p:nvSpPr>
        <p:spPr bwMode="auto">
          <a:xfrm>
            <a:off x="3676650" y="3281363"/>
            <a:ext cx="76200" cy="63500"/>
          </a:xfrm>
          <a:custGeom>
            <a:avLst/>
            <a:gdLst>
              <a:gd name="T0" fmla="*/ 0 w 55"/>
              <a:gd name="T1" fmla="*/ 0 h 55"/>
              <a:gd name="T2" fmla="*/ 0 w 55"/>
              <a:gd name="T3" fmla="*/ 55 h 55"/>
              <a:gd name="T4" fmla="*/ 55 w 55"/>
              <a:gd name="T5" fmla="*/ 26 h 55"/>
              <a:gd name="T6" fmla="*/ 0 w 55"/>
              <a:gd name="T7" fmla="*/ 0 h 55"/>
              <a:gd name="T8" fmla="*/ 0 60000 65536"/>
              <a:gd name="T9" fmla="*/ 0 60000 65536"/>
              <a:gd name="T10" fmla="*/ 0 60000 65536"/>
              <a:gd name="T11" fmla="*/ 0 60000 65536"/>
              <a:gd name="T12" fmla="*/ 0 w 55"/>
              <a:gd name="T13" fmla="*/ 0 h 55"/>
              <a:gd name="T14" fmla="*/ 55 w 55"/>
              <a:gd name="T15" fmla="*/ 55 h 55"/>
            </a:gdLst>
            <a:ahLst/>
            <a:cxnLst>
              <a:cxn ang="T8">
                <a:pos x="T0" y="T1"/>
              </a:cxn>
              <a:cxn ang="T9">
                <a:pos x="T2" y="T3"/>
              </a:cxn>
              <a:cxn ang="T10">
                <a:pos x="T4" y="T5"/>
              </a:cxn>
              <a:cxn ang="T11">
                <a:pos x="T6" y="T7"/>
              </a:cxn>
            </a:cxnLst>
            <a:rect l="T12" t="T13" r="T14" b="T15"/>
            <a:pathLst>
              <a:path w="55" h="55">
                <a:moveTo>
                  <a:pt x="0" y="0"/>
                </a:moveTo>
                <a:lnTo>
                  <a:pt x="0" y="55"/>
                </a:lnTo>
                <a:lnTo>
                  <a:pt x="55" y="26"/>
                </a:lnTo>
                <a:lnTo>
                  <a:pt x="0" y="0"/>
                </a:lnTo>
                <a:close/>
              </a:path>
            </a:pathLst>
          </a:custGeom>
          <a:solidFill>
            <a:srgbClr val="000000"/>
          </a:solidFill>
          <a:ln w="20638">
            <a:solidFill>
              <a:srgbClr val="000000"/>
            </a:solidFill>
            <a:prstDash val="solid"/>
            <a:round/>
            <a:headEnd/>
            <a:tailEnd/>
          </a:ln>
        </p:spPr>
        <p:txBody>
          <a:bodyPr/>
          <a:lstStyle/>
          <a:p>
            <a:endParaRPr lang="en-US"/>
          </a:p>
        </p:txBody>
      </p:sp>
      <p:sp>
        <p:nvSpPr>
          <p:cNvPr id="18734" name="Freeform 301"/>
          <p:cNvSpPr>
            <a:spLocks/>
          </p:cNvSpPr>
          <p:nvPr/>
        </p:nvSpPr>
        <p:spPr bwMode="auto">
          <a:xfrm>
            <a:off x="2019300" y="3270250"/>
            <a:ext cx="76200" cy="63500"/>
          </a:xfrm>
          <a:custGeom>
            <a:avLst/>
            <a:gdLst>
              <a:gd name="T0" fmla="*/ 55 w 55"/>
              <a:gd name="T1" fmla="*/ 55 h 55"/>
              <a:gd name="T2" fmla="*/ 55 w 55"/>
              <a:gd name="T3" fmla="*/ 0 h 55"/>
              <a:gd name="T4" fmla="*/ 0 w 55"/>
              <a:gd name="T5" fmla="*/ 26 h 55"/>
              <a:gd name="T6" fmla="*/ 55 w 55"/>
              <a:gd name="T7" fmla="*/ 55 h 55"/>
              <a:gd name="T8" fmla="*/ 0 60000 65536"/>
              <a:gd name="T9" fmla="*/ 0 60000 65536"/>
              <a:gd name="T10" fmla="*/ 0 60000 65536"/>
              <a:gd name="T11" fmla="*/ 0 60000 65536"/>
              <a:gd name="T12" fmla="*/ 0 w 55"/>
              <a:gd name="T13" fmla="*/ 0 h 55"/>
              <a:gd name="T14" fmla="*/ 55 w 55"/>
              <a:gd name="T15" fmla="*/ 55 h 55"/>
            </a:gdLst>
            <a:ahLst/>
            <a:cxnLst>
              <a:cxn ang="T8">
                <a:pos x="T0" y="T1"/>
              </a:cxn>
              <a:cxn ang="T9">
                <a:pos x="T2" y="T3"/>
              </a:cxn>
              <a:cxn ang="T10">
                <a:pos x="T4" y="T5"/>
              </a:cxn>
              <a:cxn ang="T11">
                <a:pos x="T6" y="T7"/>
              </a:cxn>
            </a:cxnLst>
            <a:rect l="T12" t="T13" r="T14" b="T15"/>
            <a:pathLst>
              <a:path w="55" h="55">
                <a:moveTo>
                  <a:pt x="55" y="55"/>
                </a:moveTo>
                <a:lnTo>
                  <a:pt x="55" y="0"/>
                </a:lnTo>
                <a:lnTo>
                  <a:pt x="0" y="26"/>
                </a:lnTo>
                <a:lnTo>
                  <a:pt x="55" y="55"/>
                </a:lnTo>
                <a:close/>
              </a:path>
            </a:pathLst>
          </a:custGeom>
          <a:solidFill>
            <a:srgbClr val="000000"/>
          </a:solidFill>
          <a:ln w="20638">
            <a:solidFill>
              <a:srgbClr val="000000"/>
            </a:solidFill>
            <a:prstDash val="solid"/>
            <a:round/>
            <a:headEnd/>
            <a:tailEnd/>
          </a:ln>
        </p:spPr>
        <p:txBody>
          <a:bodyPr/>
          <a:lstStyle/>
          <a:p>
            <a:endParaRPr lang="en-US"/>
          </a:p>
        </p:txBody>
      </p:sp>
      <p:sp>
        <p:nvSpPr>
          <p:cNvPr id="18735" name="Line 302"/>
          <p:cNvSpPr>
            <a:spLocks noChangeShapeType="1"/>
          </p:cNvSpPr>
          <p:nvPr/>
        </p:nvSpPr>
        <p:spPr bwMode="auto">
          <a:xfrm flipH="1">
            <a:off x="2087563" y="3300413"/>
            <a:ext cx="1582737"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36" name="Freeform 303"/>
          <p:cNvSpPr>
            <a:spLocks/>
          </p:cNvSpPr>
          <p:nvPr/>
        </p:nvSpPr>
        <p:spPr bwMode="auto">
          <a:xfrm>
            <a:off x="5281613" y="3268663"/>
            <a:ext cx="77787" cy="65087"/>
          </a:xfrm>
          <a:custGeom>
            <a:avLst/>
            <a:gdLst>
              <a:gd name="T0" fmla="*/ 0 w 56"/>
              <a:gd name="T1" fmla="*/ 0 h 57"/>
              <a:gd name="T2" fmla="*/ 0 w 56"/>
              <a:gd name="T3" fmla="*/ 57 h 57"/>
              <a:gd name="T4" fmla="*/ 56 w 56"/>
              <a:gd name="T5" fmla="*/ 28 h 57"/>
              <a:gd name="T6" fmla="*/ 0 w 56"/>
              <a:gd name="T7" fmla="*/ 0 h 57"/>
              <a:gd name="T8" fmla="*/ 0 60000 65536"/>
              <a:gd name="T9" fmla="*/ 0 60000 65536"/>
              <a:gd name="T10" fmla="*/ 0 60000 65536"/>
              <a:gd name="T11" fmla="*/ 0 60000 65536"/>
              <a:gd name="T12" fmla="*/ 0 w 56"/>
              <a:gd name="T13" fmla="*/ 0 h 57"/>
              <a:gd name="T14" fmla="*/ 56 w 56"/>
              <a:gd name="T15" fmla="*/ 57 h 57"/>
            </a:gdLst>
            <a:ahLst/>
            <a:cxnLst>
              <a:cxn ang="T8">
                <a:pos x="T0" y="T1"/>
              </a:cxn>
              <a:cxn ang="T9">
                <a:pos x="T2" y="T3"/>
              </a:cxn>
              <a:cxn ang="T10">
                <a:pos x="T4" y="T5"/>
              </a:cxn>
              <a:cxn ang="T11">
                <a:pos x="T6" y="T7"/>
              </a:cxn>
            </a:cxnLst>
            <a:rect l="T12" t="T13" r="T14" b="T15"/>
            <a:pathLst>
              <a:path w="56" h="57">
                <a:moveTo>
                  <a:pt x="0" y="0"/>
                </a:moveTo>
                <a:lnTo>
                  <a:pt x="0" y="57"/>
                </a:lnTo>
                <a:lnTo>
                  <a:pt x="56" y="28"/>
                </a:lnTo>
                <a:lnTo>
                  <a:pt x="0" y="0"/>
                </a:lnTo>
                <a:close/>
              </a:path>
            </a:pathLst>
          </a:custGeom>
          <a:solidFill>
            <a:srgbClr val="000000"/>
          </a:solidFill>
          <a:ln w="20638">
            <a:solidFill>
              <a:srgbClr val="000000"/>
            </a:solidFill>
            <a:prstDash val="solid"/>
            <a:round/>
            <a:headEnd/>
            <a:tailEnd/>
          </a:ln>
        </p:spPr>
        <p:txBody>
          <a:bodyPr/>
          <a:lstStyle/>
          <a:p>
            <a:endParaRPr lang="en-US"/>
          </a:p>
        </p:txBody>
      </p:sp>
      <p:sp>
        <p:nvSpPr>
          <p:cNvPr id="18737" name="Freeform 304"/>
          <p:cNvSpPr>
            <a:spLocks/>
          </p:cNvSpPr>
          <p:nvPr/>
        </p:nvSpPr>
        <p:spPr bwMode="auto">
          <a:xfrm>
            <a:off x="3824288" y="3268663"/>
            <a:ext cx="74612" cy="61912"/>
          </a:xfrm>
          <a:custGeom>
            <a:avLst/>
            <a:gdLst>
              <a:gd name="T0" fmla="*/ 55 w 55"/>
              <a:gd name="T1" fmla="*/ 55 h 55"/>
              <a:gd name="T2" fmla="*/ 55 w 55"/>
              <a:gd name="T3" fmla="*/ 0 h 55"/>
              <a:gd name="T4" fmla="*/ 0 w 55"/>
              <a:gd name="T5" fmla="*/ 28 h 55"/>
              <a:gd name="T6" fmla="*/ 55 w 55"/>
              <a:gd name="T7" fmla="*/ 55 h 55"/>
              <a:gd name="T8" fmla="*/ 0 60000 65536"/>
              <a:gd name="T9" fmla="*/ 0 60000 65536"/>
              <a:gd name="T10" fmla="*/ 0 60000 65536"/>
              <a:gd name="T11" fmla="*/ 0 60000 65536"/>
              <a:gd name="T12" fmla="*/ 0 w 55"/>
              <a:gd name="T13" fmla="*/ 0 h 55"/>
              <a:gd name="T14" fmla="*/ 55 w 55"/>
              <a:gd name="T15" fmla="*/ 55 h 55"/>
            </a:gdLst>
            <a:ahLst/>
            <a:cxnLst>
              <a:cxn ang="T8">
                <a:pos x="T0" y="T1"/>
              </a:cxn>
              <a:cxn ang="T9">
                <a:pos x="T2" y="T3"/>
              </a:cxn>
              <a:cxn ang="T10">
                <a:pos x="T4" y="T5"/>
              </a:cxn>
              <a:cxn ang="T11">
                <a:pos x="T6" y="T7"/>
              </a:cxn>
            </a:cxnLst>
            <a:rect l="T12" t="T13" r="T14" b="T15"/>
            <a:pathLst>
              <a:path w="55" h="55">
                <a:moveTo>
                  <a:pt x="55" y="55"/>
                </a:moveTo>
                <a:lnTo>
                  <a:pt x="55" y="0"/>
                </a:lnTo>
                <a:lnTo>
                  <a:pt x="0" y="28"/>
                </a:lnTo>
                <a:lnTo>
                  <a:pt x="55" y="55"/>
                </a:lnTo>
                <a:close/>
              </a:path>
            </a:pathLst>
          </a:custGeom>
          <a:solidFill>
            <a:srgbClr val="000000"/>
          </a:solidFill>
          <a:ln w="20638">
            <a:solidFill>
              <a:srgbClr val="000000"/>
            </a:solidFill>
            <a:prstDash val="solid"/>
            <a:round/>
            <a:headEnd/>
            <a:tailEnd/>
          </a:ln>
        </p:spPr>
        <p:txBody>
          <a:bodyPr/>
          <a:lstStyle/>
          <a:p>
            <a:endParaRPr lang="en-US"/>
          </a:p>
        </p:txBody>
      </p:sp>
      <p:sp>
        <p:nvSpPr>
          <p:cNvPr id="18738" name="Line 305"/>
          <p:cNvSpPr>
            <a:spLocks noChangeShapeType="1"/>
          </p:cNvSpPr>
          <p:nvPr/>
        </p:nvSpPr>
        <p:spPr bwMode="auto">
          <a:xfrm flipH="1">
            <a:off x="3889375" y="3300413"/>
            <a:ext cx="1400175"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39" name="Freeform 306"/>
          <p:cNvSpPr>
            <a:spLocks/>
          </p:cNvSpPr>
          <p:nvPr/>
        </p:nvSpPr>
        <p:spPr bwMode="auto">
          <a:xfrm>
            <a:off x="6880225" y="3271838"/>
            <a:ext cx="77788" cy="65087"/>
          </a:xfrm>
          <a:custGeom>
            <a:avLst/>
            <a:gdLst>
              <a:gd name="T0" fmla="*/ 0 w 56"/>
              <a:gd name="T1" fmla="*/ 0 h 57"/>
              <a:gd name="T2" fmla="*/ 0 w 56"/>
              <a:gd name="T3" fmla="*/ 57 h 57"/>
              <a:gd name="T4" fmla="*/ 56 w 56"/>
              <a:gd name="T5" fmla="*/ 29 h 57"/>
              <a:gd name="T6" fmla="*/ 0 w 56"/>
              <a:gd name="T7" fmla="*/ 0 h 57"/>
              <a:gd name="T8" fmla="*/ 0 60000 65536"/>
              <a:gd name="T9" fmla="*/ 0 60000 65536"/>
              <a:gd name="T10" fmla="*/ 0 60000 65536"/>
              <a:gd name="T11" fmla="*/ 0 60000 65536"/>
              <a:gd name="T12" fmla="*/ 0 w 56"/>
              <a:gd name="T13" fmla="*/ 0 h 57"/>
              <a:gd name="T14" fmla="*/ 56 w 56"/>
              <a:gd name="T15" fmla="*/ 57 h 57"/>
            </a:gdLst>
            <a:ahLst/>
            <a:cxnLst>
              <a:cxn ang="T8">
                <a:pos x="T0" y="T1"/>
              </a:cxn>
              <a:cxn ang="T9">
                <a:pos x="T2" y="T3"/>
              </a:cxn>
              <a:cxn ang="T10">
                <a:pos x="T4" y="T5"/>
              </a:cxn>
              <a:cxn ang="T11">
                <a:pos x="T6" y="T7"/>
              </a:cxn>
            </a:cxnLst>
            <a:rect l="T12" t="T13" r="T14" b="T15"/>
            <a:pathLst>
              <a:path w="56" h="57">
                <a:moveTo>
                  <a:pt x="0" y="0"/>
                </a:moveTo>
                <a:lnTo>
                  <a:pt x="0" y="57"/>
                </a:lnTo>
                <a:lnTo>
                  <a:pt x="56" y="29"/>
                </a:lnTo>
                <a:lnTo>
                  <a:pt x="0" y="0"/>
                </a:lnTo>
                <a:close/>
              </a:path>
            </a:pathLst>
          </a:custGeom>
          <a:solidFill>
            <a:srgbClr val="000000"/>
          </a:solidFill>
          <a:ln w="20638">
            <a:solidFill>
              <a:srgbClr val="000000"/>
            </a:solidFill>
            <a:prstDash val="solid"/>
            <a:round/>
            <a:headEnd/>
            <a:tailEnd/>
          </a:ln>
        </p:spPr>
        <p:txBody>
          <a:bodyPr/>
          <a:lstStyle/>
          <a:p>
            <a:endParaRPr lang="en-US"/>
          </a:p>
        </p:txBody>
      </p:sp>
      <p:sp>
        <p:nvSpPr>
          <p:cNvPr id="18740" name="Freeform 307"/>
          <p:cNvSpPr>
            <a:spLocks/>
          </p:cNvSpPr>
          <p:nvPr/>
        </p:nvSpPr>
        <p:spPr bwMode="auto">
          <a:xfrm>
            <a:off x="5440363" y="3271838"/>
            <a:ext cx="76200" cy="65087"/>
          </a:xfrm>
          <a:custGeom>
            <a:avLst/>
            <a:gdLst>
              <a:gd name="T0" fmla="*/ 55 w 55"/>
              <a:gd name="T1" fmla="*/ 57 h 57"/>
              <a:gd name="T2" fmla="*/ 55 w 55"/>
              <a:gd name="T3" fmla="*/ 0 h 57"/>
              <a:gd name="T4" fmla="*/ 0 w 55"/>
              <a:gd name="T5" fmla="*/ 29 h 57"/>
              <a:gd name="T6" fmla="*/ 55 w 55"/>
              <a:gd name="T7" fmla="*/ 57 h 57"/>
              <a:gd name="T8" fmla="*/ 0 60000 65536"/>
              <a:gd name="T9" fmla="*/ 0 60000 65536"/>
              <a:gd name="T10" fmla="*/ 0 60000 65536"/>
              <a:gd name="T11" fmla="*/ 0 60000 65536"/>
              <a:gd name="T12" fmla="*/ 0 w 55"/>
              <a:gd name="T13" fmla="*/ 0 h 57"/>
              <a:gd name="T14" fmla="*/ 55 w 55"/>
              <a:gd name="T15" fmla="*/ 57 h 57"/>
            </a:gdLst>
            <a:ahLst/>
            <a:cxnLst>
              <a:cxn ang="T8">
                <a:pos x="T0" y="T1"/>
              </a:cxn>
              <a:cxn ang="T9">
                <a:pos x="T2" y="T3"/>
              </a:cxn>
              <a:cxn ang="T10">
                <a:pos x="T4" y="T5"/>
              </a:cxn>
              <a:cxn ang="T11">
                <a:pos x="T6" y="T7"/>
              </a:cxn>
            </a:cxnLst>
            <a:rect l="T12" t="T13" r="T14" b="T15"/>
            <a:pathLst>
              <a:path w="55" h="57">
                <a:moveTo>
                  <a:pt x="55" y="57"/>
                </a:moveTo>
                <a:lnTo>
                  <a:pt x="55" y="0"/>
                </a:lnTo>
                <a:lnTo>
                  <a:pt x="0" y="29"/>
                </a:lnTo>
                <a:lnTo>
                  <a:pt x="55" y="57"/>
                </a:lnTo>
                <a:close/>
              </a:path>
            </a:pathLst>
          </a:custGeom>
          <a:solidFill>
            <a:srgbClr val="000000"/>
          </a:solidFill>
          <a:ln w="20638">
            <a:solidFill>
              <a:srgbClr val="000000"/>
            </a:solidFill>
            <a:prstDash val="solid"/>
            <a:round/>
            <a:headEnd/>
            <a:tailEnd/>
          </a:ln>
        </p:spPr>
        <p:txBody>
          <a:bodyPr/>
          <a:lstStyle/>
          <a:p>
            <a:endParaRPr lang="en-US"/>
          </a:p>
        </p:txBody>
      </p:sp>
      <p:sp>
        <p:nvSpPr>
          <p:cNvPr id="18741" name="Line 308"/>
          <p:cNvSpPr>
            <a:spLocks noChangeShapeType="1"/>
          </p:cNvSpPr>
          <p:nvPr/>
        </p:nvSpPr>
        <p:spPr bwMode="auto">
          <a:xfrm flipH="1">
            <a:off x="5505450" y="3305175"/>
            <a:ext cx="1382713"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42" name="Rectangle 309"/>
          <p:cNvSpPr>
            <a:spLocks noChangeArrowheads="1"/>
          </p:cNvSpPr>
          <p:nvPr/>
        </p:nvSpPr>
        <p:spPr bwMode="auto">
          <a:xfrm>
            <a:off x="2411413" y="3330575"/>
            <a:ext cx="11318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a:solidFill>
                  <a:srgbClr val="000000"/>
                </a:solidFill>
                <a:latin typeface="Century Gothic" charset="0"/>
              </a:rPr>
              <a:t>.859 sec.</a:t>
            </a:r>
            <a:endParaRPr lang="en-US" sz="2400">
              <a:latin typeface="Century Gothic" charset="0"/>
            </a:endParaRPr>
          </a:p>
        </p:txBody>
      </p:sp>
      <p:sp>
        <p:nvSpPr>
          <p:cNvPr id="18743" name="Rectangle 310"/>
          <p:cNvSpPr>
            <a:spLocks noChangeArrowheads="1"/>
          </p:cNvSpPr>
          <p:nvPr/>
        </p:nvSpPr>
        <p:spPr bwMode="auto">
          <a:xfrm>
            <a:off x="4178300" y="3322638"/>
            <a:ext cx="11318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a:solidFill>
                  <a:srgbClr val="000000"/>
                </a:solidFill>
                <a:latin typeface="Century Gothic" charset="0"/>
              </a:rPr>
              <a:t>.793 sec.</a:t>
            </a:r>
            <a:endParaRPr lang="en-US" sz="2400">
              <a:latin typeface="Century Gothic" charset="0"/>
            </a:endParaRPr>
          </a:p>
        </p:txBody>
      </p:sp>
      <p:sp>
        <p:nvSpPr>
          <p:cNvPr id="18744" name="Rectangle 311"/>
          <p:cNvSpPr>
            <a:spLocks noChangeArrowheads="1"/>
          </p:cNvSpPr>
          <p:nvPr/>
        </p:nvSpPr>
        <p:spPr bwMode="auto">
          <a:xfrm>
            <a:off x="5711825" y="3322638"/>
            <a:ext cx="11318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a:solidFill>
                  <a:srgbClr val="000000"/>
                </a:solidFill>
                <a:latin typeface="Century Gothic" charset="0"/>
              </a:rPr>
              <a:t>.726 sec.</a:t>
            </a:r>
            <a:endParaRPr lang="en-US" sz="2400">
              <a:latin typeface="Century Gothic" charset="0"/>
            </a:endParaRPr>
          </a:p>
        </p:txBody>
      </p:sp>
      <p:sp>
        <p:nvSpPr>
          <p:cNvPr id="18745" name="Rectangle 312"/>
          <p:cNvSpPr>
            <a:spLocks noChangeArrowheads="1"/>
          </p:cNvSpPr>
          <p:nvPr/>
        </p:nvSpPr>
        <p:spPr bwMode="auto">
          <a:xfrm>
            <a:off x="2478088" y="2998788"/>
            <a:ext cx="9159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a:solidFill>
                  <a:srgbClr val="000000"/>
                </a:solidFill>
                <a:latin typeface="Century Gothic" charset="0"/>
              </a:rPr>
              <a:t>70 BPM</a:t>
            </a:r>
            <a:endParaRPr lang="en-US" sz="2400">
              <a:latin typeface="Century Gothic" charset="0"/>
            </a:endParaRPr>
          </a:p>
        </p:txBody>
      </p:sp>
      <p:sp>
        <p:nvSpPr>
          <p:cNvPr id="18746" name="Rectangle 313"/>
          <p:cNvSpPr>
            <a:spLocks noChangeArrowheads="1"/>
          </p:cNvSpPr>
          <p:nvPr/>
        </p:nvSpPr>
        <p:spPr bwMode="auto">
          <a:xfrm>
            <a:off x="4243388" y="2990850"/>
            <a:ext cx="9159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a:solidFill>
                  <a:srgbClr val="000000"/>
                </a:solidFill>
                <a:latin typeface="Century Gothic" charset="0"/>
              </a:rPr>
              <a:t>76 BPM</a:t>
            </a:r>
            <a:endParaRPr lang="en-US" sz="2400">
              <a:latin typeface="Century Gothic" charset="0"/>
            </a:endParaRPr>
          </a:p>
        </p:txBody>
      </p:sp>
      <p:sp>
        <p:nvSpPr>
          <p:cNvPr id="18747" name="Rectangle 314"/>
          <p:cNvSpPr>
            <a:spLocks noChangeArrowheads="1"/>
          </p:cNvSpPr>
          <p:nvPr/>
        </p:nvSpPr>
        <p:spPr bwMode="auto">
          <a:xfrm>
            <a:off x="5781675" y="2990850"/>
            <a:ext cx="9159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100" b="1">
                <a:solidFill>
                  <a:srgbClr val="000000"/>
                </a:solidFill>
                <a:latin typeface="Century Gothic" charset="0"/>
              </a:rPr>
              <a:t>83 BPM</a:t>
            </a:r>
            <a:endParaRPr lang="en-US" sz="2400">
              <a:latin typeface="Century Gothic" charset="0"/>
            </a:endParaRP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10"/>
          <p:cNvSpPr>
            <a:spLocks noChangeArrowheads="1"/>
          </p:cNvSpPr>
          <p:nvPr/>
        </p:nvSpPr>
        <p:spPr bwMode="auto">
          <a:xfrm>
            <a:off x="0" y="0"/>
            <a:ext cx="9144000" cy="6858000"/>
          </a:xfrm>
          <a:prstGeom prst="rect">
            <a:avLst/>
          </a:prstGeom>
          <a:solidFill>
            <a:srgbClr val="D7D7D7"/>
          </a:solidFill>
          <a:ln w="9525">
            <a:solidFill>
              <a:schemeClr val="tx1"/>
            </a:solidFill>
            <a:miter lim="800000"/>
            <a:headEnd/>
            <a:tailEnd/>
          </a:ln>
        </p:spPr>
        <p:txBody>
          <a:bodyPr wrap="none" anchor="ctr"/>
          <a:lstStyle/>
          <a:p>
            <a:endParaRPr lang="en-US"/>
          </a:p>
        </p:txBody>
      </p:sp>
      <p:pic>
        <p:nvPicPr>
          <p:cNvPr id="2048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85800"/>
            <a:ext cx="6967538"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ChangeArrowheads="1"/>
          </p:cNvSpPr>
          <p:nvPr/>
        </p:nvSpPr>
        <p:spPr bwMode="auto">
          <a:xfrm>
            <a:off x="914400" y="990600"/>
            <a:ext cx="7391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lstStyle/>
          <a:p>
            <a:endParaRPr lang="en-US"/>
          </a:p>
        </p:txBody>
      </p:sp>
      <p:sp>
        <p:nvSpPr>
          <p:cNvPr id="20485" name="Rectangle 4"/>
          <p:cNvSpPr>
            <a:spLocks noChangeArrowheads="1"/>
          </p:cNvSpPr>
          <p:nvPr/>
        </p:nvSpPr>
        <p:spPr bwMode="auto">
          <a:xfrm>
            <a:off x="3124200" y="1725613"/>
            <a:ext cx="12954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4021" name="Rectangle 5"/>
          <p:cNvSpPr>
            <a:spLocks noChangeArrowheads="1"/>
          </p:cNvSpPr>
          <p:nvPr/>
        </p:nvSpPr>
        <p:spPr bwMode="auto">
          <a:xfrm>
            <a:off x="4038600" y="1143000"/>
            <a:ext cx="1295400" cy="304800"/>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4022" name="Rectangle 6"/>
          <p:cNvSpPr>
            <a:spLocks noChangeArrowheads="1"/>
          </p:cNvSpPr>
          <p:nvPr/>
        </p:nvSpPr>
        <p:spPr bwMode="auto">
          <a:xfrm>
            <a:off x="3810000" y="4021138"/>
            <a:ext cx="1752600" cy="322262"/>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488" name="Rectangle 7"/>
          <p:cNvSpPr>
            <a:spLocks noGrp="1" noChangeArrowheads="1"/>
          </p:cNvSpPr>
          <p:nvPr>
            <p:ph type="title"/>
          </p:nvPr>
        </p:nvSpPr>
        <p:spPr>
          <a:xfrm>
            <a:off x="609600" y="0"/>
            <a:ext cx="7543800" cy="609600"/>
          </a:xfrm>
        </p:spPr>
        <p:txBody>
          <a:bodyPr/>
          <a:lstStyle/>
          <a:p>
            <a:pPr eaLnBrk="1" hangingPunct="1"/>
            <a:r>
              <a:rPr lang="en-US" sz="3200">
                <a:latin typeface="Century Gothic" charset="0"/>
              </a:rPr>
              <a:t>Changing Heart Rhythms</a:t>
            </a:r>
          </a:p>
        </p:txBody>
      </p:sp>
      <p:sp>
        <p:nvSpPr>
          <p:cNvPr id="20489" name="Text Box 8"/>
          <p:cNvSpPr txBox="1">
            <a:spLocks noChangeArrowheads="1"/>
          </p:cNvSpPr>
          <p:nvPr/>
        </p:nvSpPr>
        <p:spPr bwMode="auto">
          <a:xfrm>
            <a:off x="0" y="6705600"/>
            <a:ext cx="12779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800">
                <a:latin typeface="Century Gothic" charset="0"/>
              </a:rPr>
              <a:t>© 2007 HeartMath LLC</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854021"/>
                                        </p:tgtEl>
                                      </p:cBhvr>
                                    </p:animEffect>
                                    <p:set>
                                      <p:cBhvr>
                                        <p:cTn id="7" dur="1" fill="hold">
                                          <p:stCondLst>
                                            <p:cond delay="999"/>
                                          </p:stCondLst>
                                        </p:cTn>
                                        <p:tgtEl>
                                          <p:spTgt spid="854021"/>
                                        </p:tgtEl>
                                        <p:attrNameLst>
                                          <p:attrName>style.visibility</p:attrName>
                                        </p:attrNameLst>
                                      </p:cBhvr>
                                      <p:to>
                                        <p:strVal val="hidden"/>
                                      </p:to>
                                    </p:set>
                                  </p:childTnLst>
                                </p:cTn>
                              </p:par>
                            </p:childTnLst>
                          </p:cTn>
                        </p:par>
                        <p:par>
                          <p:cTn id="8" fill="hold" nodeType="afterGroup">
                            <p:stCondLst>
                              <p:cond delay="1000"/>
                            </p:stCondLst>
                            <p:childTnLst>
                              <p:par>
                                <p:cTn id="9" presetID="10" presetClass="exit" presetSubtype="0" fill="hold" grpId="0" nodeType="afterEffect">
                                  <p:stCondLst>
                                    <p:cond delay="0"/>
                                  </p:stCondLst>
                                  <p:childTnLst>
                                    <p:animEffect transition="out" filter="fade">
                                      <p:cBhvr>
                                        <p:cTn id="10" dur="2000"/>
                                        <p:tgtEl>
                                          <p:spTgt spid="854022"/>
                                        </p:tgtEl>
                                      </p:cBhvr>
                                    </p:animEffect>
                                    <p:set>
                                      <p:cBhvr>
                                        <p:cTn id="11" dur="1" fill="hold">
                                          <p:stCondLst>
                                            <p:cond delay="1999"/>
                                          </p:stCondLst>
                                        </p:cTn>
                                        <p:tgtEl>
                                          <p:spTgt spid="8540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21" grpId="0" animBg="1"/>
      <p:bldP spid="8540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fld id="{09383A27-E201-564E-A0C6-837358D1F972}" type="slidenum">
              <a:rPr lang="en-US">
                <a:solidFill>
                  <a:srgbClr val="565569"/>
                </a:solidFill>
                <a:latin typeface="Century Gothic" charset="0"/>
              </a:rPr>
              <a:pPr eaLnBrk="1" hangingPunct="1"/>
              <a:t>23</a:t>
            </a:fld>
            <a:endParaRPr lang="en-US">
              <a:solidFill>
                <a:srgbClr val="565569"/>
              </a:solidFill>
              <a:latin typeface="Century Gothic" charset="0"/>
            </a:endParaRPr>
          </a:p>
        </p:txBody>
      </p:sp>
      <p:sp>
        <p:nvSpPr>
          <p:cNvPr id="38915" name="Rectangle 2"/>
          <p:cNvSpPr>
            <a:spLocks noGrp="1" noChangeArrowheads="1"/>
          </p:cNvSpPr>
          <p:nvPr>
            <p:ph type="title"/>
          </p:nvPr>
        </p:nvSpPr>
        <p:spPr>
          <a:xfrm>
            <a:off x="1143000" y="533400"/>
            <a:ext cx="7772400" cy="1143000"/>
          </a:xfrm>
        </p:spPr>
        <p:txBody>
          <a:bodyPr/>
          <a:lstStyle/>
          <a:p>
            <a:pPr eaLnBrk="1" hangingPunct="1"/>
            <a:r>
              <a:rPr lang="en-US" dirty="0">
                <a:latin typeface="Century Gothic" charset="0"/>
              </a:rPr>
              <a:t>Neutral Tool</a:t>
            </a:r>
          </a:p>
        </p:txBody>
      </p:sp>
      <p:sp>
        <p:nvSpPr>
          <p:cNvPr id="165891" name="Rectangle 3"/>
          <p:cNvSpPr>
            <a:spLocks noGrp="1" noChangeArrowheads="1"/>
          </p:cNvSpPr>
          <p:nvPr>
            <p:ph type="body" idx="1"/>
          </p:nvPr>
        </p:nvSpPr>
        <p:spPr>
          <a:xfrm>
            <a:off x="1143000" y="2362200"/>
            <a:ext cx="5943600" cy="4114800"/>
          </a:xfrm>
        </p:spPr>
        <p:txBody>
          <a:bodyPr/>
          <a:lstStyle/>
          <a:p>
            <a:pPr eaLnBrk="1" hangingPunct="1">
              <a:lnSpc>
                <a:spcPct val="150000"/>
              </a:lnSpc>
            </a:pPr>
            <a:r>
              <a:rPr lang="en-US">
                <a:latin typeface="Century Gothic" charset="0"/>
              </a:rPr>
              <a:t>Heart focus</a:t>
            </a:r>
          </a:p>
          <a:p>
            <a:pPr eaLnBrk="1" hangingPunct="1">
              <a:lnSpc>
                <a:spcPct val="150000"/>
              </a:lnSpc>
            </a:pPr>
            <a:r>
              <a:rPr lang="en-US">
                <a:latin typeface="Century Gothic" charset="0"/>
              </a:rPr>
              <a:t>Heart breathing</a:t>
            </a:r>
          </a:p>
          <a:p>
            <a:pPr eaLnBrk="1" hangingPunct="1">
              <a:lnSpc>
                <a:spcPct val="150000"/>
              </a:lnSpc>
            </a:pPr>
            <a:endParaRPr lang="en-US">
              <a:latin typeface="Century Gothic" charset="0"/>
            </a:endParaRPr>
          </a:p>
        </p:txBody>
      </p:sp>
      <p:grpSp>
        <p:nvGrpSpPr>
          <p:cNvPr id="38917" name="Group 5"/>
          <p:cNvGrpSpPr>
            <a:grpSpLocks/>
          </p:cNvGrpSpPr>
          <p:nvPr/>
        </p:nvGrpSpPr>
        <p:grpSpPr bwMode="auto">
          <a:xfrm>
            <a:off x="5181600" y="3962400"/>
            <a:ext cx="3505200" cy="2362200"/>
            <a:chOff x="3312" y="2400"/>
            <a:chExt cx="2208" cy="1488"/>
          </a:xfrm>
        </p:grpSpPr>
        <p:pic>
          <p:nvPicPr>
            <p:cNvPr id="38919" name="Picture 6" descr="man peering into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 y="2400"/>
              <a:ext cx="2208" cy="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Rectangle 7"/>
            <p:cNvSpPr>
              <a:spLocks noChangeArrowheads="1"/>
            </p:cNvSpPr>
            <p:nvPr/>
          </p:nvSpPr>
          <p:spPr bwMode="auto">
            <a:xfrm>
              <a:off x="3312" y="2400"/>
              <a:ext cx="2208" cy="1488"/>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8918" name="Rectangle 8"/>
          <p:cNvSpPr>
            <a:spLocks noChangeArrowheads="1"/>
          </p:cNvSpPr>
          <p:nvPr/>
        </p:nvSpPr>
        <p:spPr bwMode="auto">
          <a:xfrm>
            <a:off x="5181600" y="3962400"/>
            <a:ext cx="3505200" cy="2362200"/>
          </a:xfrm>
          <a:prstGeom prst="rect">
            <a:avLst/>
          </a:prstGeom>
          <a:noFill/>
          <a:ln w="7620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58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0"/>
          </p:nvPr>
        </p:nvSpPr>
        <p:spPr/>
        <p:txBody>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fld id="{477BCB4B-8FDE-734F-8CCD-9F2CADB1D066}" type="slidenum">
              <a:rPr lang="en-US">
                <a:solidFill>
                  <a:srgbClr val="565569"/>
                </a:solidFill>
                <a:latin typeface="Century Gothic" charset="0"/>
              </a:rPr>
              <a:pPr eaLnBrk="1" hangingPunct="1"/>
              <a:t>24</a:t>
            </a:fld>
            <a:endParaRPr lang="en-US">
              <a:solidFill>
                <a:srgbClr val="565569"/>
              </a:solidFill>
              <a:latin typeface="Century Gothic" charset="0"/>
            </a:endParaRPr>
          </a:p>
        </p:txBody>
      </p:sp>
      <p:sp>
        <p:nvSpPr>
          <p:cNvPr id="43011" name="Rectangle 2"/>
          <p:cNvSpPr>
            <a:spLocks noGrp="1" noChangeArrowheads="1"/>
          </p:cNvSpPr>
          <p:nvPr>
            <p:ph type="title"/>
          </p:nvPr>
        </p:nvSpPr>
        <p:spPr>
          <a:xfrm>
            <a:off x="533400" y="381000"/>
            <a:ext cx="8229600" cy="1143000"/>
          </a:xfrm>
        </p:spPr>
        <p:txBody>
          <a:bodyPr/>
          <a:lstStyle/>
          <a:p>
            <a:pPr eaLnBrk="1" hangingPunct="1"/>
            <a:r>
              <a:rPr lang="en-US" sz="4000" dirty="0">
                <a:latin typeface="Century Gothic" charset="0"/>
              </a:rPr>
              <a:t>Quick Coherence</a:t>
            </a:r>
            <a:r>
              <a:rPr lang="en-US" sz="3200" baseline="30000" dirty="0">
                <a:latin typeface="Century Gothic" charset="0"/>
              </a:rPr>
              <a:t>®</a:t>
            </a:r>
            <a:r>
              <a:rPr lang="en-US" sz="4000" dirty="0">
                <a:latin typeface="Century Gothic" charset="0"/>
              </a:rPr>
              <a:t> Technique</a:t>
            </a:r>
          </a:p>
        </p:txBody>
      </p:sp>
      <p:sp>
        <p:nvSpPr>
          <p:cNvPr id="1022979" name="Rectangle 3"/>
          <p:cNvSpPr>
            <a:spLocks noGrp="1" noChangeArrowheads="1"/>
          </p:cNvSpPr>
          <p:nvPr>
            <p:ph type="body" sz="half" idx="1"/>
          </p:nvPr>
        </p:nvSpPr>
        <p:spPr>
          <a:xfrm>
            <a:off x="381000" y="2057400"/>
            <a:ext cx="4114800" cy="1524000"/>
          </a:xfrm>
        </p:spPr>
        <p:txBody>
          <a:bodyPr/>
          <a:lstStyle/>
          <a:p>
            <a:pPr eaLnBrk="1" hangingPunct="1">
              <a:lnSpc>
                <a:spcPct val="80000"/>
              </a:lnSpc>
            </a:pPr>
            <a:r>
              <a:rPr lang="en-US" dirty="0">
                <a:latin typeface="Century Gothic" charset="0"/>
              </a:rPr>
              <a:t>Heart </a:t>
            </a:r>
            <a:r>
              <a:rPr lang="en-US" dirty="0">
                <a:solidFill>
                  <a:srgbClr val="000066"/>
                </a:solidFill>
                <a:latin typeface="Century Gothic" charset="0"/>
              </a:rPr>
              <a:t>focus</a:t>
            </a:r>
          </a:p>
          <a:p>
            <a:pPr eaLnBrk="1" hangingPunct="1">
              <a:lnSpc>
                <a:spcPct val="80000"/>
              </a:lnSpc>
            </a:pPr>
            <a:r>
              <a:rPr lang="en-US" dirty="0">
                <a:latin typeface="Century Gothic" charset="0"/>
              </a:rPr>
              <a:t>Heart </a:t>
            </a:r>
            <a:r>
              <a:rPr lang="en-US" dirty="0">
                <a:solidFill>
                  <a:srgbClr val="000066"/>
                </a:solidFill>
                <a:latin typeface="Century Gothic" charset="0"/>
              </a:rPr>
              <a:t>breathing</a:t>
            </a:r>
          </a:p>
          <a:p>
            <a:pPr eaLnBrk="1" hangingPunct="1">
              <a:lnSpc>
                <a:spcPct val="80000"/>
              </a:lnSpc>
            </a:pPr>
            <a:r>
              <a:rPr lang="en-US" dirty="0">
                <a:latin typeface="Century Gothic" charset="0"/>
              </a:rPr>
              <a:t>Heart </a:t>
            </a:r>
            <a:r>
              <a:rPr lang="en-US" dirty="0">
                <a:solidFill>
                  <a:srgbClr val="000066"/>
                </a:solidFill>
                <a:latin typeface="Century Gothic" charset="0"/>
              </a:rPr>
              <a:t>feeling</a:t>
            </a:r>
            <a:endParaRPr lang="en-US" i="1" dirty="0">
              <a:solidFill>
                <a:srgbClr val="000066"/>
              </a:solidFill>
              <a:latin typeface="Century Gothic" charset="0"/>
            </a:endParaRPr>
          </a:p>
          <a:p>
            <a:pPr eaLnBrk="1" hangingPunct="1">
              <a:lnSpc>
                <a:spcPct val="80000"/>
              </a:lnSpc>
              <a:buFontTx/>
              <a:buNone/>
            </a:pPr>
            <a:endParaRPr lang="en-US" dirty="0">
              <a:latin typeface="Century Gothic" charset="0"/>
            </a:endParaRPr>
          </a:p>
        </p:txBody>
      </p:sp>
      <p:grpSp>
        <p:nvGrpSpPr>
          <p:cNvPr id="2" name="Group 4"/>
          <p:cNvGrpSpPr>
            <a:grpSpLocks/>
          </p:cNvGrpSpPr>
          <p:nvPr/>
        </p:nvGrpSpPr>
        <p:grpSpPr bwMode="auto">
          <a:xfrm>
            <a:off x="5257800" y="4343400"/>
            <a:ext cx="2819400" cy="1828800"/>
            <a:chOff x="3312" y="2736"/>
            <a:chExt cx="1776" cy="1152"/>
          </a:xfrm>
        </p:grpSpPr>
        <p:pic>
          <p:nvPicPr>
            <p:cNvPr id="43018" name="Picture 5" descr="surfer"/>
            <p:cNvPicPr>
              <a:picLocks noChangeAspect="1" noChangeArrowheads="1"/>
            </p:cNvPicPr>
            <p:nvPr/>
          </p:nvPicPr>
          <p:blipFill>
            <a:blip r:embed="rId3">
              <a:extLst>
                <a:ext uri="{28A0092B-C50C-407E-A947-70E740481C1C}">
                  <a14:useLocalDpi xmlns:a14="http://schemas.microsoft.com/office/drawing/2010/main" val="0"/>
                </a:ext>
              </a:extLst>
            </a:blip>
            <a:srcRect t="13333"/>
            <a:stretch>
              <a:fillRect/>
            </a:stretch>
          </p:blipFill>
          <p:spPr bwMode="auto">
            <a:xfrm>
              <a:off x="3312" y="2736"/>
              <a:ext cx="177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Rectangle 6"/>
            <p:cNvSpPr>
              <a:spLocks noChangeArrowheads="1"/>
            </p:cNvSpPr>
            <p:nvPr/>
          </p:nvSpPr>
          <p:spPr bwMode="auto">
            <a:xfrm>
              <a:off x="3312" y="2736"/>
              <a:ext cx="1776" cy="115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7"/>
          <p:cNvGrpSpPr>
            <a:grpSpLocks/>
          </p:cNvGrpSpPr>
          <p:nvPr/>
        </p:nvGrpSpPr>
        <p:grpSpPr bwMode="auto">
          <a:xfrm>
            <a:off x="1371600" y="4038600"/>
            <a:ext cx="2743200" cy="1981200"/>
            <a:chOff x="1008" y="2400"/>
            <a:chExt cx="1824" cy="1344"/>
          </a:xfrm>
        </p:grpSpPr>
        <p:pic>
          <p:nvPicPr>
            <p:cNvPr id="43016" name="Picture 8" descr="Mack_Gar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 y="2400"/>
              <a:ext cx="1815"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Rectangle 9"/>
            <p:cNvSpPr>
              <a:spLocks noChangeArrowheads="1"/>
            </p:cNvSpPr>
            <p:nvPr/>
          </p:nvSpPr>
          <p:spPr bwMode="auto">
            <a:xfrm>
              <a:off x="1008" y="2400"/>
              <a:ext cx="1824" cy="1344"/>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1022986" name="Picture 10" descr="1Af Am Fami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143125"/>
            <a:ext cx="2971800" cy="181927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29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29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2979">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0" presetClass="entr" presetSubtype="0" fill="hold" nodeType="afterEffect">
                                  <p:stCondLst>
                                    <p:cond delay="500"/>
                                  </p:stCondLst>
                                  <p:childTnLst>
                                    <p:set>
                                      <p:cBhvr>
                                        <p:cTn id="15" dur="1" fill="hold">
                                          <p:stCondLst>
                                            <p:cond delay="0"/>
                                          </p:stCondLst>
                                        </p:cTn>
                                        <p:tgtEl>
                                          <p:spTgt spid="1022986"/>
                                        </p:tgtEl>
                                        <p:attrNameLst>
                                          <p:attrName>style.visibility</p:attrName>
                                        </p:attrNameLst>
                                      </p:cBhvr>
                                      <p:to>
                                        <p:strVal val="visible"/>
                                      </p:to>
                                    </p:set>
                                    <p:animEffect transition="in" filter="fade">
                                      <p:cBhvr>
                                        <p:cTn id="16" dur="1000"/>
                                        <p:tgtEl>
                                          <p:spTgt spid="1022986"/>
                                        </p:tgtEl>
                                      </p:cBhvr>
                                    </p:animEffect>
                                  </p:childTnLst>
                                </p:cTn>
                              </p:par>
                            </p:childTnLst>
                          </p:cTn>
                        </p:par>
                        <p:par>
                          <p:cTn id="17" fill="hold" nodeType="afterGroup">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par>
                          <p:cTn id="21" fill="hold" nodeType="afterGroup">
                            <p:stCondLst>
                              <p:cond delay="2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fld id="{8740606A-D44F-BD41-AF51-79CA8AD36C18}" type="slidenum">
              <a:rPr lang="en-US">
                <a:solidFill>
                  <a:srgbClr val="565569"/>
                </a:solidFill>
                <a:latin typeface="Century Gothic" charset="0"/>
              </a:rPr>
              <a:pPr eaLnBrk="1" hangingPunct="1"/>
              <a:t>25</a:t>
            </a:fld>
            <a:endParaRPr lang="en-US">
              <a:solidFill>
                <a:srgbClr val="565569"/>
              </a:solidFill>
              <a:latin typeface="Century Gothic" charset="0"/>
            </a:endParaRPr>
          </a:p>
        </p:txBody>
      </p:sp>
      <p:pic>
        <p:nvPicPr>
          <p:cNvPr id="22531" name="Picture 2" descr="Quick Coherence"/>
          <p:cNvPicPr>
            <a:picLocks noChangeAspect="1" noChangeArrowheads="1"/>
          </p:cNvPicPr>
          <p:nvPr/>
        </p:nvPicPr>
        <p:blipFill>
          <a:blip r:embed="rId3">
            <a:extLst>
              <a:ext uri="{28A0092B-C50C-407E-A947-70E740481C1C}">
                <a14:useLocalDpi xmlns:a14="http://schemas.microsoft.com/office/drawing/2010/main" val="0"/>
              </a:ext>
            </a:extLst>
          </a:blip>
          <a:srcRect t="10800" b="3000"/>
          <a:stretch>
            <a:fillRect/>
          </a:stretch>
        </p:blipFill>
        <p:spPr bwMode="auto">
          <a:xfrm>
            <a:off x="0" y="6858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3"/>
          <p:cNvSpPr>
            <a:spLocks noChangeArrowheads="1"/>
          </p:cNvSpPr>
          <p:nvPr/>
        </p:nvSpPr>
        <p:spPr bwMode="auto">
          <a:xfrm>
            <a:off x="457200" y="685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a:solidFill>
                  <a:srgbClr val="003366"/>
                </a:solidFill>
                <a:latin typeface="Century Gothic" charset="0"/>
              </a:rPr>
              <a:t>The </a:t>
            </a:r>
            <a:r>
              <a:rPr lang="en-US" sz="3600">
                <a:solidFill>
                  <a:srgbClr val="003366"/>
                </a:solidFill>
                <a:latin typeface="Century Gothic" charset="0"/>
              </a:rPr>
              <a:t>Power</a:t>
            </a:r>
            <a:r>
              <a:rPr lang="en-US" sz="4000">
                <a:solidFill>
                  <a:srgbClr val="003366"/>
                </a:solidFill>
                <a:latin typeface="Century Gothic" charset="0"/>
              </a:rPr>
              <a:t> of Positive Emotions</a:t>
            </a:r>
          </a:p>
        </p:txBody>
      </p:sp>
      <p:sp>
        <p:nvSpPr>
          <p:cNvPr id="1020932" name="Rectangle 4"/>
          <p:cNvSpPr>
            <a:spLocks noChangeArrowheads="1"/>
          </p:cNvSpPr>
          <p:nvPr/>
        </p:nvSpPr>
        <p:spPr bwMode="auto">
          <a:xfrm>
            <a:off x="228600" y="1600200"/>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5000"/>
              </a:lnSpc>
              <a:spcBef>
                <a:spcPct val="20000"/>
              </a:spcBef>
              <a:buClr>
                <a:srgbClr val="8A044A"/>
              </a:buClr>
              <a:buFontTx/>
              <a:buChar char="•"/>
            </a:pPr>
            <a:r>
              <a:rPr lang="en-US" sz="2000">
                <a:solidFill>
                  <a:srgbClr val="003366"/>
                </a:solidFill>
                <a:latin typeface="Century Gothic" charset="0"/>
              </a:rPr>
              <a:t>Increased longevity </a:t>
            </a:r>
            <a:r>
              <a:rPr lang="en-US" sz="1400" i="1">
                <a:solidFill>
                  <a:srgbClr val="003366"/>
                </a:solidFill>
                <a:latin typeface="Century Gothic" charset="0"/>
              </a:rPr>
              <a:t>(Danner et al., 2001)</a:t>
            </a:r>
          </a:p>
          <a:p>
            <a:pPr marL="342900" indent="-342900">
              <a:lnSpc>
                <a:spcPct val="125000"/>
              </a:lnSpc>
              <a:spcBef>
                <a:spcPct val="20000"/>
              </a:spcBef>
              <a:buClr>
                <a:srgbClr val="8A044A"/>
              </a:buClr>
              <a:buFontTx/>
              <a:buChar char="•"/>
            </a:pPr>
            <a:r>
              <a:rPr lang="en-US" sz="2000">
                <a:solidFill>
                  <a:srgbClr val="003366"/>
                </a:solidFill>
                <a:latin typeface="Century Gothic" charset="0"/>
              </a:rPr>
              <a:t>Reduced morbidity </a:t>
            </a:r>
            <a:r>
              <a:rPr lang="en-US" sz="1400" i="1">
                <a:solidFill>
                  <a:srgbClr val="003366"/>
                </a:solidFill>
                <a:latin typeface="Century Gothic" charset="0"/>
              </a:rPr>
              <a:t>(Goldman et al, 1996; Russek &amp; Schwartz, 1997)</a:t>
            </a:r>
          </a:p>
          <a:p>
            <a:pPr marL="342900" indent="-342900">
              <a:lnSpc>
                <a:spcPct val="125000"/>
              </a:lnSpc>
              <a:spcBef>
                <a:spcPct val="20000"/>
              </a:spcBef>
              <a:buClr>
                <a:srgbClr val="8A044A"/>
              </a:buClr>
              <a:buFontTx/>
              <a:buChar char="•"/>
            </a:pPr>
            <a:r>
              <a:rPr lang="en-US" sz="2000">
                <a:solidFill>
                  <a:srgbClr val="003366"/>
                </a:solidFill>
                <a:latin typeface="Century Gothic" charset="0"/>
              </a:rPr>
              <a:t>Increased cognitive flexibility </a:t>
            </a:r>
            <a:r>
              <a:rPr lang="en-US" sz="1400" i="1">
                <a:solidFill>
                  <a:srgbClr val="003366"/>
                </a:solidFill>
                <a:latin typeface="Century Gothic" charset="0"/>
              </a:rPr>
              <a:t>(Ashby et al., 1999)</a:t>
            </a:r>
          </a:p>
          <a:p>
            <a:pPr marL="342900" indent="-342900">
              <a:lnSpc>
                <a:spcPct val="125000"/>
              </a:lnSpc>
              <a:spcBef>
                <a:spcPct val="20000"/>
              </a:spcBef>
              <a:buClr>
                <a:srgbClr val="8A044A"/>
              </a:buClr>
              <a:buFontTx/>
              <a:buChar char="•"/>
            </a:pPr>
            <a:r>
              <a:rPr lang="en-US" sz="2000">
                <a:solidFill>
                  <a:srgbClr val="003366"/>
                </a:solidFill>
                <a:latin typeface="Century Gothic" charset="0"/>
              </a:rPr>
              <a:t>Improved memory </a:t>
            </a:r>
            <a:r>
              <a:rPr lang="en-US" sz="1400" i="1">
                <a:solidFill>
                  <a:srgbClr val="003366"/>
                </a:solidFill>
                <a:latin typeface="Century Gothic" charset="0"/>
              </a:rPr>
              <a:t>(Isen et al., 1978)</a:t>
            </a:r>
          </a:p>
          <a:p>
            <a:pPr marL="342900" indent="-342900">
              <a:lnSpc>
                <a:spcPct val="125000"/>
              </a:lnSpc>
              <a:spcBef>
                <a:spcPct val="20000"/>
              </a:spcBef>
              <a:buClr>
                <a:srgbClr val="8A044A"/>
              </a:buClr>
              <a:buFontTx/>
              <a:buChar char="•"/>
            </a:pPr>
            <a:r>
              <a:rPr lang="en-US" sz="2000">
                <a:solidFill>
                  <a:srgbClr val="003366"/>
                </a:solidFill>
                <a:latin typeface="Century Gothic" charset="0"/>
              </a:rPr>
              <a:t>Improved decision making </a:t>
            </a:r>
            <a:r>
              <a:rPr lang="en-US" sz="1400" i="1">
                <a:solidFill>
                  <a:srgbClr val="003366"/>
                </a:solidFill>
                <a:latin typeface="Century Gothic" charset="0"/>
              </a:rPr>
              <a:t>(Carnevale &amp; Isen, 1986)</a:t>
            </a:r>
          </a:p>
          <a:p>
            <a:pPr marL="342900" indent="-342900">
              <a:lnSpc>
                <a:spcPct val="125000"/>
              </a:lnSpc>
              <a:spcBef>
                <a:spcPct val="20000"/>
              </a:spcBef>
              <a:buClr>
                <a:srgbClr val="8A044A"/>
              </a:buClr>
              <a:buFontTx/>
              <a:buChar char="•"/>
            </a:pPr>
            <a:r>
              <a:rPr lang="en-US" sz="2000">
                <a:solidFill>
                  <a:srgbClr val="003366"/>
                </a:solidFill>
                <a:latin typeface="Century Gothic" charset="0"/>
              </a:rPr>
              <a:t>Increased creativity and innovative problem solving  </a:t>
            </a:r>
            <a:r>
              <a:rPr lang="en-US" sz="1400" i="1">
                <a:solidFill>
                  <a:srgbClr val="003366"/>
                </a:solidFill>
                <a:latin typeface="Century Gothic" charset="0"/>
              </a:rPr>
              <a:t>(Isen et al., 1987)</a:t>
            </a:r>
          </a:p>
          <a:p>
            <a:pPr marL="342900" indent="-342900">
              <a:lnSpc>
                <a:spcPct val="125000"/>
              </a:lnSpc>
              <a:spcBef>
                <a:spcPct val="20000"/>
              </a:spcBef>
              <a:buClr>
                <a:srgbClr val="8A044A"/>
              </a:buClr>
              <a:buFontTx/>
              <a:buChar char="•"/>
            </a:pPr>
            <a:r>
              <a:rPr lang="en-US" sz="2000">
                <a:solidFill>
                  <a:srgbClr val="003366"/>
                </a:solidFill>
                <a:latin typeface="Century Gothic" charset="0"/>
              </a:rPr>
              <a:t>Improved job performance &amp; achievement </a:t>
            </a:r>
            <a:r>
              <a:rPr lang="en-US" sz="1400" i="1">
                <a:solidFill>
                  <a:srgbClr val="003366"/>
                </a:solidFill>
                <a:latin typeface="Century Gothic" charset="0"/>
              </a:rPr>
              <a:t>(Wright &amp;                               Staw, 1994; Staw et al.,1994)</a:t>
            </a:r>
          </a:p>
          <a:p>
            <a:pPr marL="342900" indent="-342900">
              <a:lnSpc>
                <a:spcPct val="125000"/>
              </a:lnSpc>
              <a:spcBef>
                <a:spcPct val="20000"/>
              </a:spcBef>
              <a:buClr>
                <a:srgbClr val="8A044A"/>
              </a:buClr>
              <a:buFontTx/>
              <a:buChar char="•"/>
            </a:pPr>
            <a:r>
              <a:rPr lang="en-US" sz="2000">
                <a:solidFill>
                  <a:srgbClr val="003366"/>
                </a:solidFill>
                <a:latin typeface="Century Gothic" charset="0"/>
              </a:rPr>
              <a:t>Improved clinical problem solving  </a:t>
            </a:r>
            <a:r>
              <a:rPr lang="en-US" sz="1400" i="1">
                <a:solidFill>
                  <a:srgbClr val="003366"/>
                </a:solidFill>
                <a:latin typeface="Century Gothic" charset="0"/>
              </a:rPr>
              <a:t>(Estrada et al.,1997)</a:t>
            </a:r>
          </a:p>
          <a:p>
            <a:pPr marL="342900" indent="-342900">
              <a:lnSpc>
                <a:spcPct val="80000"/>
              </a:lnSpc>
              <a:spcBef>
                <a:spcPct val="20000"/>
              </a:spcBef>
              <a:buClr>
                <a:srgbClr val="8A044A"/>
              </a:buClr>
              <a:buFontTx/>
              <a:buChar char="•"/>
            </a:pPr>
            <a:endParaRPr lang="en-US" sz="1400">
              <a:solidFill>
                <a:srgbClr val="003366"/>
              </a:solidFill>
              <a:latin typeface="Century Gothic"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0932">
                                            <p:txEl>
                                              <p:pRg st="0" end="0"/>
                                            </p:txEl>
                                          </p:spTgt>
                                        </p:tgtEl>
                                        <p:attrNameLst>
                                          <p:attrName>style.visibility</p:attrName>
                                        </p:attrNameLst>
                                      </p:cBhvr>
                                      <p:to>
                                        <p:strVal val="visible"/>
                                      </p:to>
                                    </p:set>
                                    <p:animEffect transition="in" filter="fade">
                                      <p:cBhvr>
                                        <p:cTn id="7" dur="500"/>
                                        <p:tgtEl>
                                          <p:spTgt spid="1020932">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020932">
                                            <p:txEl>
                                              <p:pRg st="1" end="1"/>
                                            </p:txEl>
                                          </p:spTgt>
                                        </p:tgtEl>
                                        <p:attrNameLst>
                                          <p:attrName>style.visibility</p:attrName>
                                        </p:attrNameLst>
                                      </p:cBhvr>
                                      <p:to>
                                        <p:strVal val="visible"/>
                                      </p:to>
                                    </p:set>
                                    <p:animEffect transition="in" filter="fade">
                                      <p:cBhvr>
                                        <p:cTn id="11" dur="500"/>
                                        <p:tgtEl>
                                          <p:spTgt spid="1020932">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0932">
                                            <p:txEl>
                                              <p:pRg st="2" end="2"/>
                                            </p:txEl>
                                          </p:spTgt>
                                        </p:tgtEl>
                                        <p:attrNameLst>
                                          <p:attrName>style.visibility</p:attrName>
                                        </p:attrNameLst>
                                      </p:cBhvr>
                                      <p:to>
                                        <p:strVal val="visible"/>
                                      </p:to>
                                    </p:set>
                                    <p:animEffect transition="in" filter="fade">
                                      <p:cBhvr>
                                        <p:cTn id="15" dur="500"/>
                                        <p:tgtEl>
                                          <p:spTgt spid="1020932">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0932">
                                            <p:txEl>
                                              <p:pRg st="3" end="3"/>
                                            </p:txEl>
                                          </p:spTgt>
                                        </p:tgtEl>
                                        <p:attrNameLst>
                                          <p:attrName>style.visibility</p:attrName>
                                        </p:attrNameLst>
                                      </p:cBhvr>
                                      <p:to>
                                        <p:strVal val="visible"/>
                                      </p:to>
                                    </p:set>
                                    <p:animEffect transition="in" filter="fade">
                                      <p:cBhvr>
                                        <p:cTn id="19" dur="500"/>
                                        <p:tgtEl>
                                          <p:spTgt spid="1020932">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20932">
                                            <p:txEl>
                                              <p:pRg st="4" end="4"/>
                                            </p:txEl>
                                          </p:spTgt>
                                        </p:tgtEl>
                                        <p:attrNameLst>
                                          <p:attrName>style.visibility</p:attrName>
                                        </p:attrNameLst>
                                      </p:cBhvr>
                                      <p:to>
                                        <p:strVal val="visible"/>
                                      </p:to>
                                    </p:set>
                                    <p:animEffect transition="in" filter="fade">
                                      <p:cBhvr>
                                        <p:cTn id="23" dur="500"/>
                                        <p:tgtEl>
                                          <p:spTgt spid="1020932">
                                            <p:txEl>
                                              <p:pRg st="4" end="4"/>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20932">
                                            <p:txEl>
                                              <p:pRg st="5" end="5"/>
                                            </p:txEl>
                                          </p:spTgt>
                                        </p:tgtEl>
                                        <p:attrNameLst>
                                          <p:attrName>style.visibility</p:attrName>
                                        </p:attrNameLst>
                                      </p:cBhvr>
                                      <p:to>
                                        <p:strVal val="visible"/>
                                      </p:to>
                                    </p:set>
                                    <p:animEffect transition="in" filter="fade">
                                      <p:cBhvr>
                                        <p:cTn id="27" dur="500"/>
                                        <p:tgtEl>
                                          <p:spTgt spid="1020932">
                                            <p:txEl>
                                              <p:pRg st="5" end="5"/>
                                            </p:txEl>
                                          </p:spTgt>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20932">
                                            <p:txEl>
                                              <p:pRg st="6" end="6"/>
                                            </p:txEl>
                                          </p:spTgt>
                                        </p:tgtEl>
                                        <p:attrNameLst>
                                          <p:attrName>style.visibility</p:attrName>
                                        </p:attrNameLst>
                                      </p:cBhvr>
                                      <p:to>
                                        <p:strVal val="visible"/>
                                      </p:to>
                                    </p:set>
                                    <p:animEffect transition="in" filter="fade">
                                      <p:cBhvr>
                                        <p:cTn id="31" dur="500"/>
                                        <p:tgtEl>
                                          <p:spTgt spid="1020932">
                                            <p:txEl>
                                              <p:pRg st="6" end="6"/>
                                            </p:txEl>
                                          </p:spTgt>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20932">
                                            <p:txEl>
                                              <p:pRg st="7" end="7"/>
                                            </p:txEl>
                                          </p:spTgt>
                                        </p:tgtEl>
                                        <p:attrNameLst>
                                          <p:attrName>style.visibility</p:attrName>
                                        </p:attrNameLst>
                                      </p:cBhvr>
                                      <p:to>
                                        <p:strVal val="visible"/>
                                      </p:to>
                                    </p:set>
                                    <p:animEffect transition="in" filter="fade">
                                      <p:cBhvr>
                                        <p:cTn id="35" dur="500"/>
                                        <p:tgtEl>
                                          <p:spTgt spid="10209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fld id="{056897C6-66B2-B24B-87A7-F8626D132B23}" type="slidenum">
              <a:rPr lang="en-US">
                <a:solidFill>
                  <a:srgbClr val="565569"/>
                </a:solidFill>
                <a:latin typeface="Century Gothic" charset="0"/>
              </a:rPr>
              <a:pPr eaLnBrk="1" hangingPunct="1"/>
              <a:t>26</a:t>
            </a:fld>
            <a:endParaRPr lang="en-US">
              <a:solidFill>
                <a:srgbClr val="565569"/>
              </a:solidFill>
              <a:latin typeface="Century Gothic" charset="0"/>
            </a:endParaRPr>
          </a:p>
        </p:txBody>
      </p:sp>
      <p:sp>
        <p:nvSpPr>
          <p:cNvPr id="17411" name="Text Box 2"/>
          <p:cNvSpPr txBox="1">
            <a:spLocks noChangeArrowheads="1"/>
          </p:cNvSpPr>
          <p:nvPr/>
        </p:nvSpPr>
        <p:spPr bwMode="auto">
          <a:xfrm>
            <a:off x="762000" y="2057400"/>
            <a:ext cx="76311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marL="342900" indent="-342900" eaLnBrk="0" hangingPunct="0">
              <a:tabLst>
                <a:tab pos="234950" algn="l"/>
              </a:tabLst>
              <a:defRPr>
                <a:solidFill>
                  <a:schemeClr val="tx1"/>
                </a:solidFill>
                <a:latin typeface="Forte" charset="0"/>
                <a:ea typeface="ＭＳ Ｐゴシック" charset="0"/>
              </a:defRPr>
            </a:lvl1pPr>
            <a:lvl2pPr marL="742950" indent="-285750" eaLnBrk="0" hangingPunct="0">
              <a:tabLst>
                <a:tab pos="234950" algn="l"/>
              </a:tabLst>
              <a:defRPr>
                <a:solidFill>
                  <a:schemeClr val="tx1"/>
                </a:solidFill>
                <a:latin typeface="Forte" charset="0"/>
                <a:ea typeface="ＭＳ Ｐゴシック" charset="0"/>
              </a:defRPr>
            </a:lvl2pPr>
            <a:lvl3pPr marL="1143000" indent="-228600" eaLnBrk="0" hangingPunct="0">
              <a:tabLst>
                <a:tab pos="234950" algn="l"/>
              </a:tabLst>
              <a:defRPr>
                <a:solidFill>
                  <a:schemeClr val="tx1"/>
                </a:solidFill>
                <a:latin typeface="Forte" charset="0"/>
                <a:ea typeface="ＭＳ Ｐゴシック" charset="0"/>
              </a:defRPr>
            </a:lvl3pPr>
            <a:lvl4pPr marL="1600200" indent="-228600" eaLnBrk="0" hangingPunct="0">
              <a:tabLst>
                <a:tab pos="234950" algn="l"/>
              </a:tabLst>
              <a:defRPr>
                <a:solidFill>
                  <a:schemeClr val="tx1"/>
                </a:solidFill>
                <a:latin typeface="Forte" charset="0"/>
                <a:ea typeface="ＭＳ Ｐゴシック" charset="0"/>
              </a:defRPr>
            </a:lvl4pPr>
            <a:lvl5pPr marL="2057400" indent="-228600" eaLnBrk="0" hangingPunct="0">
              <a:tabLst>
                <a:tab pos="234950" algn="l"/>
              </a:tabLst>
              <a:defRPr>
                <a:solidFill>
                  <a:schemeClr val="tx1"/>
                </a:solidFill>
                <a:latin typeface="Forte" charset="0"/>
                <a:ea typeface="ＭＳ Ｐゴシック" charset="0"/>
              </a:defRPr>
            </a:lvl5pPr>
            <a:lvl6pPr marL="2514600" indent="-228600" eaLnBrk="0" fontAlgn="base" hangingPunct="0">
              <a:spcBef>
                <a:spcPct val="0"/>
              </a:spcBef>
              <a:spcAft>
                <a:spcPct val="0"/>
              </a:spcAft>
              <a:tabLst>
                <a:tab pos="234950" algn="l"/>
              </a:tabLst>
              <a:defRPr>
                <a:solidFill>
                  <a:schemeClr val="tx1"/>
                </a:solidFill>
                <a:latin typeface="Forte" charset="0"/>
                <a:ea typeface="ＭＳ Ｐゴシック" charset="0"/>
              </a:defRPr>
            </a:lvl6pPr>
            <a:lvl7pPr marL="2971800" indent="-228600" eaLnBrk="0" fontAlgn="base" hangingPunct="0">
              <a:spcBef>
                <a:spcPct val="0"/>
              </a:spcBef>
              <a:spcAft>
                <a:spcPct val="0"/>
              </a:spcAft>
              <a:tabLst>
                <a:tab pos="234950" algn="l"/>
              </a:tabLst>
              <a:defRPr>
                <a:solidFill>
                  <a:schemeClr val="tx1"/>
                </a:solidFill>
                <a:latin typeface="Forte" charset="0"/>
                <a:ea typeface="ＭＳ Ｐゴシック" charset="0"/>
              </a:defRPr>
            </a:lvl7pPr>
            <a:lvl8pPr marL="3429000" indent="-228600" eaLnBrk="0" fontAlgn="base" hangingPunct="0">
              <a:spcBef>
                <a:spcPct val="0"/>
              </a:spcBef>
              <a:spcAft>
                <a:spcPct val="0"/>
              </a:spcAft>
              <a:tabLst>
                <a:tab pos="234950" algn="l"/>
              </a:tabLst>
              <a:defRPr>
                <a:solidFill>
                  <a:schemeClr val="tx1"/>
                </a:solidFill>
                <a:latin typeface="Forte" charset="0"/>
                <a:ea typeface="ＭＳ Ｐゴシック" charset="0"/>
              </a:defRPr>
            </a:lvl8pPr>
            <a:lvl9pPr marL="3886200" indent="-228600" eaLnBrk="0" fontAlgn="base" hangingPunct="0">
              <a:spcBef>
                <a:spcPct val="0"/>
              </a:spcBef>
              <a:spcAft>
                <a:spcPct val="0"/>
              </a:spcAft>
              <a:tabLst>
                <a:tab pos="234950" algn="l"/>
              </a:tabLst>
              <a:defRPr>
                <a:solidFill>
                  <a:schemeClr val="tx1"/>
                </a:solidFill>
                <a:latin typeface="Forte" charset="0"/>
                <a:ea typeface="ＭＳ Ｐゴシック" charset="0"/>
              </a:defRPr>
            </a:lvl9pPr>
          </a:lstStyle>
          <a:p>
            <a:pPr eaLnBrk="1" hangingPunct="1">
              <a:lnSpc>
                <a:spcPct val="125000"/>
              </a:lnSpc>
              <a:spcBef>
                <a:spcPct val="20000"/>
              </a:spcBef>
              <a:buClr>
                <a:srgbClr val="8A044A"/>
              </a:buClr>
              <a:buFont typeface="Wingdings" charset="0"/>
              <a:buChar char="§"/>
            </a:pPr>
            <a:r>
              <a:rPr lang="en-US" sz="2400" dirty="0">
                <a:solidFill>
                  <a:srgbClr val="003366"/>
                </a:solidFill>
                <a:latin typeface="Century Gothic" charset="0"/>
              </a:rPr>
              <a:t>Reduced blood pressure in hypertension</a:t>
            </a:r>
            <a:r>
              <a:rPr lang="en-US" dirty="0">
                <a:solidFill>
                  <a:srgbClr val="003366"/>
                </a:solidFill>
                <a:latin typeface="Century Gothic" charset="0"/>
              </a:rPr>
              <a:t> </a:t>
            </a:r>
            <a:r>
              <a:rPr lang="en-US" sz="1200" i="1" dirty="0">
                <a:solidFill>
                  <a:srgbClr val="003366"/>
                </a:solidFill>
                <a:latin typeface="Century Gothic" charset="0"/>
              </a:rPr>
              <a:t>(</a:t>
            </a:r>
            <a:r>
              <a:rPr lang="en-US" sz="1200" i="1" dirty="0" err="1">
                <a:solidFill>
                  <a:srgbClr val="003366"/>
                </a:solidFill>
                <a:latin typeface="Century Gothic" charset="0"/>
              </a:rPr>
              <a:t>McCraty</a:t>
            </a:r>
            <a:r>
              <a:rPr lang="en-US" sz="1200" i="1" dirty="0">
                <a:solidFill>
                  <a:srgbClr val="003366"/>
                </a:solidFill>
                <a:latin typeface="Century Gothic" charset="0"/>
              </a:rPr>
              <a:t>, 2001)</a:t>
            </a:r>
          </a:p>
          <a:p>
            <a:pPr eaLnBrk="1" hangingPunct="1">
              <a:lnSpc>
                <a:spcPct val="125000"/>
              </a:lnSpc>
              <a:spcBef>
                <a:spcPct val="20000"/>
              </a:spcBef>
              <a:buClr>
                <a:srgbClr val="8A044A"/>
              </a:buClr>
              <a:buFont typeface="Wingdings" charset="0"/>
              <a:buChar char="§"/>
            </a:pPr>
            <a:r>
              <a:rPr lang="en-US" sz="2400" dirty="0">
                <a:solidFill>
                  <a:srgbClr val="003366"/>
                </a:solidFill>
                <a:latin typeface="Century Gothic" charset="0"/>
              </a:rPr>
              <a:t>Increased functional capacity in CHF patients</a:t>
            </a:r>
            <a:r>
              <a:rPr lang="en-US" dirty="0">
                <a:solidFill>
                  <a:srgbClr val="003366"/>
                </a:solidFill>
                <a:latin typeface="Century Gothic" charset="0"/>
              </a:rPr>
              <a:t> </a:t>
            </a:r>
            <a:r>
              <a:rPr lang="en-US" sz="1200" i="1" dirty="0">
                <a:solidFill>
                  <a:srgbClr val="003366"/>
                </a:solidFill>
                <a:latin typeface="Century Gothic" charset="0"/>
              </a:rPr>
              <a:t>(</a:t>
            </a:r>
            <a:r>
              <a:rPr lang="en-US" sz="1200" i="1" dirty="0" err="1">
                <a:solidFill>
                  <a:srgbClr val="003366"/>
                </a:solidFill>
                <a:latin typeface="Century Gothic" charset="0"/>
              </a:rPr>
              <a:t>Luskin</a:t>
            </a:r>
            <a:r>
              <a:rPr lang="en-US" sz="1200" i="1" dirty="0">
                <a:solidFill>
                  <a:srgbClr val="003366"/>
                </a:solidFill>
                <a:latin typeface="Century Gothic" charset="0"/>
              </a:rPr>
              <a:t>, 2002)</a:t>
            </a:r>
          </a:p>
          <a:p>
            <a:pPr eaLnBrk="1" hangingPunct="1">
              <a:lnSpc>
                <a:spcPct val="125000"/>
              </a:lnSpc>
              <a:spcBef>
                <a:spcPct val="20000"/>
              </a:spcBef>
              <a:buClr>
                <a:srgbClr val="8A044A"/>
              </a:buClr>
              <a:buFont typeface="Wingdings" charset="0"/>
              <a:buChar char="§"/>
            </a:pPr>
            <a:r>
              <a:rPr lang="en-US" sz="2400" dirty="0">
                <a:solidFill>
                  <a:srgbClr val="003366"/>
                </a:solidFill>
                <a:latin typeface="Century Gothic" charset="0"/>
              </a:rPr>
              <a:t>Improvements in asthma</a:t>
            </a:r>
            <a:r>
              <a:rPr lang="en-US" dirty="0">
                <a:solidFill>
                  <a:srgbClr val="003366"/>
                </a:solidFill>
                <a:latin typeface="Century Gothic" charset="0"/>
              </a:rPr>
              <a:t> </a:t>
            </a:r>
            <a:r>
              <a:rPr lang="en-US" sz="1200" i="1" dirty="0">
                <a:solidFill>
                  <a:srgbClr val="003366"/>
                </a:solidFill>
                <a:latin typeface="Century Gothic" charset="0"/>
              </a:rPr>
              <a:t>(Lehrer, 2000)</a:t>
            </a:r>
            <a:r>
              <a:rPr lang="en-US" sz="1200" dirty="0">
                <a:solidFill>
                  <a:srgbClr val="003366"/>
                </a:solidFill>
                <a:latin typeface="Century Gothic" charset="0"/>
              </a:rPr>
              <a:t> </a:t>
            </a:r>
          </a:p>
          <a:p>
            <a:pPr eaLnBrk="1" hangingPunct="1">
              <a:lnSpc>
                <a:spcPct val="125000"/>
              </a:lnSpc>
              <a:spcBef>
                <a:spcPct val="20000"/>
              </a:spcBef>
              <a:buClr>
                <a:srgbClr val="8A044A"/>
              </a:buClr>
              <a:buFont typeface="Wingdings" charset="0"/>
              <a:buChar char="§"/>
            </a:pPr>
            <a:r>
              <a:rPr lang="en-US" sz="2400" dirty="0">
                <a:solidFill>
                  <a:srgbClr val="003366"/>
                </a:solidFill>
                <a:latin typeface="Century Gothic" charset="0"/>
              </a:rPr>
              <a:t>Increased calmness and well-being</a:t>
            </a:r>
            <a:r>
              <a:rPr lang="en-US" dirty="0">
                <a:solidFill>
                  <a:srgbClr val="003366"/>
                </a:solidFill>
                <a:latin typeface="Century Gothic" charset="0"/>
              </a:rPr>
              <a:t> </a:t>
            </a:r>
            <a:r>
              <a:rPr lang="en-US" sz="1200" i="1" dirty="0">
                <a:solidFill>
                  <a:srgbClr val="003366"/>
                </a:solidFill>
                <a:latin typeface="Century Gothic" charset="0"/>
              </a:rPr>
              <a:t>(Friedman, 2000)</a:t>
            </a:r>
          </a:p>
          <a:p>
            <a:pPr eaLnBrk="1" hangingPunct="1">
              <a:lnSpc>
                <a:spcPct val="125000"/>
              </a:lnSpc>
              <a:spcBef>
                <a:spcPct val="20000"/>
              </a:spcBef>
              <a:buClr>
                <a:srgbClr val="8A044A"/>
              </a:buClr>
              <a:buFont typeface="Wingdings" charset="0"/>
              <a:buChar char="§"/>
            </a:pPr>
            <a:r>
              <a:rPr lang="en-US" sz="2400" dirty="0">
                <a:solidFill>
                  <a:srgbClr val="003366"/>
                </a:solidFill>
                <a:latin typeface="Century Gothic" charset="0"/>
              </a:rPr>
              <a:t>Increased emotional stability</a:t>
            </a:r>
            <a:r>
              <a:rPr lang="en-US" dirty="0">
                <a:solidFill>
                  <a:srgbClr val="003366"/>
                </a:solidFill>
                <a:latin typeface="Century Gothic" charset="0"/>
              </a:rPr>
              <a:t> </a:t>
            </a:r>
            <a:r>
              <a:rPr lang="en-US" sz="1200" i="1" dirty="0">
                <a:solidFill>
                  <a:srgbClr val="003366"/>
                </a:solidFill>
                <a:latin typeface="Century Gothic" charset="0"/>
              </a:rPr>
              <a:t>(</a:t>
            </a:r>
            <a:r>
              <a:rPr lang="en-US" sz="1200" i="1" dirty="0" err="1">
                <a:solidFill>
                  <a:srgbClr val="003366"/>
                </a:solidFill>
                <a:latin typeface="Century Gothic" charset="0"/>
              </a:rPr>
              <a:t>McCraty</a:t>
            </a:r>
            <a:r>
              <a:rPr lang="en-US" sz="1200" i="1" dirty="0">
                <a:solidFill>
                  <a:srgbClr val="003366"/>
                </a:solidFill>
                <a:latin typeface="Century Gothic" charset="0"/>
              </a:rPr>
              <a:t>, 2001)</a:t>
            </a:r>
          </a:p>
          <a:p>
            <a:pPr eaLnBrk="1" hangingPunct="1">
              <a:lnSpc>
                <a:spcPct val="125000"/>
              </a:lnSpc>
              <a:spcBef>
                <a:spcPct val="20000"/>
              </a:spcBef>
              <a:buClr>
                <a:srgbClr val="8A044A"/>
              </a:buClr>
              <a:buFont typeface="Wingdings" charset="0"/>
              <a:buChar char="§"/>
            </a:pPr>
            <a:r>
              <a:rPr lang="en-US" sz="2400" dirty="0">
                <a:solidFill>
                  <a:srgbClr val="003366"/>
                </a:solidFill>
                <a:latin typeface="Century Gothic" charset="0"/>
              </a:rPr>
              <a:t>Improved cognitive performance</a:t>
            </a:r>
            <a:r>
              <a:rPr lang="en-US" dirty="0">
                <a:solidFill>
                  <a:srgbClr val="003366"/>
                </a:solidFill>
                <a:latin typeface="Century Gothic" charset="0"/>
              </a:rPr>
              <a:t> </a:t>
            </a:r>
            <a:r>
              <a:rPr lang="en-US" sz="1200" i="1" dirty="0">
                <a:solidFill>
                  <a:srgbClr val="003366"/>
                </a:solidFill>
                <a:latin typeface="Century Gothic" charset="0"/>
              </a:rPr>
              <a:t>(</a:t>
            </a:r>
            <a:r>
              <a:rPr lang="en-US" sz="1200" i="1" dirty="0" err="1">
                <a:solidFill>
                  <a:srgbClr val="003366"/>
                </a:solidFill>
                <a:latin typeface="Century Gothic" charset="0"/>
              </a:rPr>
              <a:t>McCraty</a:t>
            </a:r>
            <a:r>
              <a:rPr lang="en-US" sz="1200" i="1" dirty="0">
                <a:solidFill>
                  <a:srgbClr val="003366"/>
                </a:solidFill>
                <a:latin typeface="Century Gothic" charset="0"/>
              </a:rPr>
              <a:t>, 2001)</a:t>
            </a:r>
          </a:p>
          <a:p>
            <a:pPr>
              <a:spcBef>
                <a:spcPct val="50000"/>
              </a:spcBef>
              <a:buClr>
                <a:srgbClr val="8A044A"/>
              </a:buClr>
              <a:buFont typeface="Wingdings" charset="0"/>
              <a:buChar char="§"/>
            </a:pPr>
            <a:endParaRPr lang="en-US" sz="2000" i="1" dirty="0">
              <a:solidFill>
                <a:srgbClr val="003366"/>
              </a:solidFill>
              <a:latin typeface="Century Gothic" charset="0"/>
            </a:endParaRPr>
          </a:p>
        </p:txBody>
      </p:sp>
      <p:sp>
        <p:nvSpPr>
          <p:cNvPr id="17412" name="Rectangle 3"/>
          <p:cNvSpPr>
            <a:spLocks noChangeArrowheads="1"/>
          </p:cNvSpPr>
          <p:nvPr/>
        </p:nvSpPr>
        <p:spPr bwMode="auto">
          <a:xfrm>
            <a:off x="609600" y="685800"/>
            <a:ext cx="762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a:solidFill>
                  <a:srgbClr val="003366"/>
                </a:solidFill>
                <a:latin typeface="Century Gothic" charset="0"/>
              </a:rPr>
              <a:t>Benefits of Physiological Coherence</a:t>
            </a:r>
            <a:endParaRPr lang="en-US" sz="3200" b="1">
              <a:solidFill>
                <a:srgbClr val="003366"/>
              </a:solidFill>
              <a:latin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atin typeface="Century Gothic" charset="0"/>
              </a:rPr>
              <a:t>References</a:t>
            </a:r>
          </a:p>
        </p:txBody>
      </p:sp>
      <p:sp>
        <p:nvSpPr>
          <p:cNvPr id="27651" name="Content Placeholder 2"/>
          <p:cNvSpPr>
            <a:spLocks noGrp="1"/>
          </p:cNvSpPr>
          <p:nvPr>
            <p:ph idx="1"/>
          </p:nvPr>
        </p:nvSpPr>
        <p:spPr/>
        <p:txBody>
          <a:bodyPr/>
          <a:lstStyle/>
          <a:p>
            <a:pPr eaLnBrk="1" hangingPunct="1"/>
            <a:r>
              <a:rPr lang="en-US" dirty="0" smtClean="0">
                <a:latin typeface="Century Gothic" charset="0"/>
              </a:rPr>
              <a:t>UCLA Mindfulness Meditation</a:t>
            </a:r>
          </a:p>
          <a:p>
            <a:pPr lvl="1"/>
            <a:r>
              <a:rPr lang="en-US" dirty="0">
                <a:latin typeface="Century Gothic" charset="0"/>
                <a:hlinkClick r:id="rId2"/>
              </a:rPr>
              <a:t>http://marc.ucla.edu/body.cfm?id=</a:t>
            </a:r>
            <a:r>
              <a:rPr lang="en-US" dirty="0" smtClean="0">
                <a:latin typeface="Century Gothic" charset="0"/>
                <a:hlinkClick r:id="rId2"/>
              </a:rPr>
              <a:t>22</a:t>
            </a:r>
            <a:endParaRPr lang="en-US" dirty="0">
              <a:latin typeface="Century Gothic" charset="0"/>
            </a:endParaRPr>
          </a:p>
          <a:p>
            <a:pPr eaLnBrk="1" hangingPunct="1"/>
            <a:r>
              <a:rPr lang="en-US" dirty="0" smtClean="0">
                <a:latin typeface="Century Gothic" charset="0"/>
              </a:rPr>
              <a:t>Institute </a:t>
            </a:r>
            <a:r>
              <a:rPr lang="en-US" dirty="0">
                <a:latin typeface="Century Gothic" charset="0"/>
              </a:rPr>
              <a:t>of </a:t>
            </a:r>
            <a:r>
              <a:rPr lang="en-US" dirty="0" smtClean="0">
                <a:latin typeface="Century Gothic" charset="0"/>
              </a:rPr>
              <a:t>HeartMath</a:t>
            </a:r>
          </a:p>
          <a:p>
            <a:pPr lvl="1"/>
            <a:r>
              <a:rPr lang="en-US" dirty="0" smtClean="0">
                <a:latin typeface="Century Gothic" charset="0"/>
                <a:hlinkClick r:id="rId3"/>
              </a:rPr>
              <a:t>www.heartmath.org</a:t>
            </a:r>
            <a:endParaRPr lang="en-US" dirty="0" smtClean="0">
              <a:latin typeface="Century Gothic" charset="0"/>
            </a:endParaRPr>
          </a:p>
          <a:p>
            <a:r>
              <a:rPr lang="en-US" dirty="0" smtClean="0">
                <a:latin typeface="Century Gothic" charset="0"/>
              </a:rPr>
              <a:t>iTunes Store</a:t>
            </a:r>
          </a:p>
          <a:p>
            <a:pPr lvl="1"/>
            <a:r>
              <a:rPr lang="en-US" dirty="0" smtClean="0">
                <a:latin typeface="Century Gothic" charset="0"/>
              </a:rPr>
              <a:t>Mindful Meditations</a:t>
            </a:r>
            <a:endParaRPr lang="en-US" dirty="0">
              <a:latin typeface="Century Gothic" charset="0"/>
            </a:endParaRPr>
          </a:p>
          <a:p>
            <a:pPr eaLnBrk="1" hangingPunct="1"/>
            <a:endParaRPr lang="en-US" dirty="0">
              <a:latin typeface="Century Gothic" charset="0"/>
            </a:endParaRP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fld id="{F44FA063-CB74-1347-978E-278E14A766FC}" type="slidenum">
              <a:rPr lang="en-US">
                <a:solidFill>
                  <a:srgbClr val="565569"/>
                </a:solidFill>
                <a:latin typeface="Century Gothic" charset="0"/>
              </a:rPr>
              <a:pPr eaLnBrk="1" hangingPunct="1"/>
              <a:t>27</a:t>
            </a:fld>
            <a:endParaRPr lang="en-US">
              <a:solidFill>
                <a:srgbClr val="565569"/>
              </a:solidFill>
              <a:latin typeface="Century Gothic"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fld id="{BA7823AD-1431-7D46-B4FB-7D74CBC31372}" type="slidenum">
              <a:rPr lang="en-US">
                <a:solidFill>
                  <a:srgbClr val="565569"/>
                </a:solidFill>
                <a:latin typeface="Century Gothic" charset="0"/>
              </a:rPr>
              <a:pPr eaLnBrk="1" hangingPunct="1"/>
              <a:t>3</a:t>
            </a:fld>
            <a:endParaRPr lang="en-US">
              <a:solidFill>
                <a:srgbClr val="565569"/>
              </a:solidFill>
              <a:latin typeface="Century Gothic" charset="0"/>
            </a:endParaRPr>
          </a:p>
        </p:txBody>
      </p:sp>
      <p:pic>
        <p:nvPicPr>
          <p:cNvPr id="880642" name="Picture 2" descr="Speed of change"/>
          <p:cNvPicPr>
            <a:picLocks noChangeAspect="1" noChangeArrowheads="1"/>
          </p:cNvPicPr>
          <p:nvPr/>
        </p:nvPicPr>
        <p:blipFill>
          <a:blip r:embed="rId3">
            <a:lum bright="40000"/>
          </a:blip>
          <a:srcRect l="7201" t="12000" b="1199"/>
          <a:stretch>
            <a:fillRect/>
          </a:stretch>
        </p:blipFill>
        <p:spPr bwMode="auto">
          <a:xfrm>
            <a:off x="0" y="685800"/>
            <a:ext cx="9144000" cy="5943600"/>
          </a:xfrm>
          <a:prstGeom prst="rect">
            <a:avLst/>
          </a:prstGeom>
          <a:noFill/>
          <a:effectLst>
            <a:outerShdw dist="35921" dir="2700000" algn="ctr" rotWithShape="0">
              <a:srgbClr val="808080"/>
            </a:outerShdw>
          </a:effectLst>
        </p:spPr>
      </p:pic>
      <p:sp>
        <p:nvSpPr>
          <p:cNvPr id="880643" name="Rectangle 3"/>
          <p:cNvSpPr>
            <a:spLocks noChangeArrowheads="1"/>
          </p:cNvSpPr>
          <p:nvPr/>
        </p:nvSpPr>
        <p:spPr bwMode="auto">
          <a:xfrm>
            <a:off x="685800" y="1371600"/>
            <a:ext cx="8229600" cy="1143000"/>
          </a:xfrm>
          <a:prstGeom prst="rect">
            <a:avLst/>
          </a:prstGeom>
          <a:noFill/>
          <a:ln w="9525">
            <a:noFill/>
            <a:miter lim="800000"/>
            <a:headEnd/>
            <a:tailEnd/>
          </a:ln>
          <a:effectLst>
            <a:outerShdw dist="17961" dir="2700000" algn="ctr" rotWithShape="0">
              <a:schemeClr val="tx1"/>
            </a:outerShdw>
          </a:effectLst>
        </p:spPr>
        <p:txBody>
          <a:bodyPr anchor="ctr"/>
          <a:lstStyle/>
          <a:p>
            <a:pPr algn="r">
              <a:defRPr/>
            </a:pPr>
            <a:r>
              <a:rPr lang="en-US" sz="4000">
                <a:solidFill>
                  <a:srgbClr val="660033"/>
                </a:solidFill>
                <a:latin typeface="Century Gothic" pitchFamily="34" charset="0"/>
                <a:ea typeface="+mn-ea"/>
                <a:cs typeface="+mn-cs"/>
              </a:rPr>
              <a:t>Warning signs</a:t>
            </a:r>
            <a:r>
              <a:rPr lang="en-US" sz="4000">
                <a:solidFill>
                  <a:schemeClr val="bg1"/>
                </a:solidFill>
                <a:latin typeface="Century Gothic" pitchFamily="34" charset="0"/>
                <a:ea typeface="+mn-ea"/>
                <a:cs typeface="+mn-cs"/>
              </a:rPr>
              <a:t> </a:t>
            </a:r>
            <a:br>
              <a:rPr lang="en-US" sz="4000">
                <a:solidFill>
                  <a:schemeClr val="bg1"/>
                </a:solidFill>
                <a:latin typeface="Century Gothic" pitchFamily="34" charset="0"/>
                <a:ea typeface="+mn-ea"/>
                <a:cs typeface="+mn-cs"/>
              </a:rPr>
            </a:br>
            <a:endParaRPr lang="en-US" sz="4000">
              <a:solidFill>
                <a:schemeClr val="bg1"/>
              </a:solidFill>
              <a:latin typeface="Century Gothic" pitchFamily="34" charset="0"/>
              <a:ea typeface="+mn-ea"/>
              <a:cs typeface="+mn-cs"/>
            </a:endParaRPr>
          </a:p>
        </p:txBody>
      </p:sp>
      <p:sp>
        <p:nvSpPr>
          <p:cNvPr id="880644" name="Text Box 4"/>
          <p:cNvSpPr txBox="1">
            <a:spLocks noChangeArrowheads="1"/>
          </p:cNvSpPr>
          <p:nvPr/>
        </p:nvSpPr>
        <p:spPr bwMode="auto">
          <a:xfrm>
            <a:off x="0" y="2743200"/>
            <a:ext cx="8991600" cy="3352800"/>
          </a:xfrm>
          <a:prstGeom prst="rect">
            <a:avLst/>
          </a:prstGeom>
          <a:noFill/>
          <a:ln w="9525">
            <a:noFill/>
            <a:miter lim="800000"/>
            <a:headEnd/>
            <a:tailEnd/>
          </a:ln>
          <a:effectLst>
            <a:outerShdw dist="17961" dir="2700000" algn="ctr" rotWithShape="0">
              <a:schemeClr val="tx1"/>
            </a:outerShdw>
          </a:effectLst>
        </p:spPr>
        <p:txBody>
          <a:bodyPr/>
          <a:lstStyle/>
          <a:p>
            <a:pPr marL="342900" indent="-342900" algn="r">
              <a:spcBef>
                <a:spcPct val="20000"/>
              </a:spcBef>
              <a:buClr>
                <a:srgbClr val="8A044A"/>
              </a:buClr>
              <a:buFontTx/>
              <a:buChar char="•"/>
              <a:defRPr/>
            </a:pPr>
            <a:r>
              <a:rPr lang="en-US" sz="3200">
                <a:solidFill>
                  <a:srgbClr val="660033"/>
                </a:solidFill>
                <a:latin typeface="Century Gothic" pitchFamily="34" charset="0"/>
                <a:ea typeface="+mn-ea"/>
                <a:cs typeface="+mn-cs"/>
              </a:rPr>
              <a:t>Loss of focus and </a:t>
            </a:r>
          </a:p>
          <a:p>
            <a:pPr marL="342900" indent="-342900" algn="r">
              <a:spcBef>
                <a:spcPct val="20000"/>
              </a:spcBef>
              <a:buClr>
                <a:srgbClr val="8A044A"/>
              </a:buClr>
              <a:defRPr/>
            </a:pPr>
            <a:r>
              <a:rPr lang="en-US" sz="3200">
                <a:solidFill>
                  <a:srgbClr val="660033"/>
                </a:solidFill>
                <a:latin typeface="Century Gothic" pitchFamily="34" charset="0"/>
                <a:ea typeface="+mn-ea"/>
                <a:cs typeface="+mn-cs"/>
              </a:rPr>
              <a:t>mental clarity</a:t>
            </a:r>
          </a:p>
          <a:p>
            <a:pPr marL="342900" indent="-342900" algn="r">
              <a:spcBef>
                <a:spcPct val="20000"/>
              </a:spcBef>
              <a:buClr>
                <a:srgbClr val="8A044A"/>
              </a:buClr>
              <a:buFontTx/>
              <a:buChar char="•"/>
              <a:defRPr/>
            </a:pPr>
            <a:r>
              <a:rPr lang="en-US" sz="3200">
                <a:solidFill>
                  <a:srgbClr val="660033"/>
                </a:solidFill>
                <a:latin typeface="Century Gothic" pitchFamily="34" charset="0"/>
                <a:ea typeface="+mn-ea"/>
                <a:cs typeface="+mn-cs"/>
              </a:rPr>
              <a:t>Lack of ability to relax and sleep</a:t>
            </a:r>
          </a:p>
          <a:p>
            <a:pPr marL="342900" indent="-342900" algn="r">
              <a:spcBef>
                <a:spcPct val="20000"/>
              </a:spcBef>
              <a:buClr>
                <a:srgbClr val="8A044A"/>
              </a:buClr>
              <a:buFontTx/>
              <a:buChar char="•"/>
              <a:defRPr/>
            </a:pPr>
            <a:r>
              <a:rPr lang="en-US" sz="3200">
                <a:solidFill>
                  <a:srgbClr val="660033"/>
                </a:solidFill>
                <a:latin typeface="Century Gothic" pitchFamily="34" charset="0"/>
                <a:ea typeface="+mn-ea"/>
                <a:cs typeface="+mn-cs"/>
              </a:rPr>
              <a:t>Loss of self esteem</a:t>
            </a:r>
          </a:p>
          <a:p>
            <a:pPr marL="342900" indent="-342900" algn="r">
              <a:spcBef>
                <a:spcPct val="20000"/>
              </a:spcBef>
              <a:buClr>
                <a:srgbClr val="8A044A"/>
              </a:buClr>
              <a:buFontTx/>
              <a:buChar char="•"/>
              <a:defRPr/>
            </a:pPr>
            <a:r>
              <a:rPr lang="en-US" sz="3200">
                <a:solidFill>
                  <a:srgbClr val="660033"/>
                </a:solidFill>
                <a:latin typeface="Century Gothic" pitchFamily="34" charset="0"/>
                <a:ea typeface="+mn-ea"/>
                <a:cs typeface="+mn-cs"/>
              </a:rPr>
              <a:t>Feeling tired and on edge</a:t>
            </a:r>
          </a:p>
          <a:p>
            <a:pPr marL="342900" indent="-342900" algn="r">
              <a:spcBef>
                <a:spcPct val="20000"/>
              </a:spcBef>
              <a:buClr>
                <a:srgbClr val="8A044A"/>
              </a:buClr>
              <a:buFontTx/>
              <a:buChar char="•"/>
              <a:defRPr/>
            </a:pPr>
            <a:r>
              <a:rPr lang="en-US" sz="3200">
                <a:solidFill>
                  <a:srgbClr val="660033"/>
                </a:solidFill>
                <a:latin typeface="Century Gothic" pitchFamily="34" charset="0"/>
                <a:ea typeface="+mn-ea"/>
                <a:cs typeface="+mn-cs"/>
              </a:rPr>
              <a:t>Struggle to motivate yourself and others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1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127"/>
          <p:cNvSpPr txBox="1">
            <a:spLocks noChangeArrowheads="1"/>
          </p:cNvSpPr>
          <p:nvPr/>
        </p:nvSpPr>
        <p:spPr bwMode="auto">
          <a:xfrm>
            <a:off x="0" y="6629400"/>
            <a:ext cx="12779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800">
                <a:latin typeface="Century Gothic" charset="0"/>
              </a:rPr>
              <a:t>© 2007 HeartMath LLC</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fld id="{9C55D1F7-52C0-8944-96F0-D2F7C17A7953}" type="slidenum">
              <a:rPr lang="en-US">
                <a:solidFill>
                  <a:srgbClr val="565569"/>
                </a:solidFill>
                <a:latin typeface="Century Gothic" charset="0"/>
              </a:rPr>
              <a:pPr eaLnBrk="1" hangingPunct="1"/>
              <a:t>5</a:t>
            </a:fld>
            <a:endParaRPr lang="en-US">
              <a:solidFill>
                <a:srgbClr val="565569"/>
              </a:solidFill>
              <a:latin typeface="Century Gothic" charset="0"/>
            </a:endParaRP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3"/>
          <p:cNvSpPr txBox="1">
            <a:spLocks noChangeArrowheads="1"/>
          </p:cNvSpPr>
          <p:nvPr/>
        </p:nvSpPr>
        <p:spPr bwMode="auto">
          <a:xfrm>
            <a:off x="0" y="6629400"/>
            <a:ext cx="12779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800">
                <a:latin typeface="Century Gothic" charset="0"/>
              </a:rPr>
              <a:t>© 2007 HeartMath LLC</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5"/>
          <p:cNvSpPr txBox="1">
            <a:spLocks noChangeArrowheads="1"/>
          </p:cNvSpPr>
          <p:nvPr/>
        </p:nvSpPr>
        <p:spPr bwMode="auto">
          <a:xfrm>
            <a:off x="0" y="6629400"/>
            <a:ext cx="12779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r>
              <a:rPr lang="en-US" sz="800">
                <a:latin typeface="Century Gothic" charset="0"/>
              </a:rPr>
              <a:t>© 2007 HeartMath LLC</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fld id="{2307B571-BAAC-9140-82DE-63781D678E1B}" type="slidenum">
              <a:rPr lang="en-US">
                <a:solidFill>
                  <a:srgbClr val="565569"/>
                </a:solidFill>
                <a:latin typeface="Century Gothic" charset="0"/>
              </a:rPr>
              <a:pPr eaLnBrk="1" hangingPunct="1"/>
              <a:t>7</a:t>
            </a:fld>
            <a:endParaRPr lang="en-US">
              <a:solidFill>
                <a:srgbClr val="565569"/>
              </a:solidFill>
              <a:latin typeface="Century Gothic" charset="0"/>
            </a:endParaRPr>
          </a:p>
        </p:txBody>
      </p:sp>
      <p:sp>
        <p:nvSpPr>
          <p:cNvPr id="13315" name="Rectangle 2"/>
          <p:cNvSpPr>
            <a:spLocks noGrp="1" noChangeArrowheads="1"/>
          </p:cNvSpPr>
          <p:nvPr>
            <p:ph type="title"/>
          </p:nvPr>
        </p:nvSpPr>
        <p:spPr>
          <a:xfrm>
            <a:off x="381000" y="533400"/>
            <a:ext cx="8229600" cy="1143000"/>
          </a:xfrm>
        </p:spPr>
        <p:txBody>
          <a:bodyPr/>
          <a:lstStyle/>
          <a:p>
            <a:pPr eaLnBrk="1" hangingPunct="1"/>
            <a:r>
              <a:rPr lang="en-US" dirty="0">
                <a:latin typeface="Century Gothic" charset="0"/>
              </a:rPr>
              <a:t>Autonomic Nervous System</a:t>
            </a:r>
          </a:p>
        </p:txBody>
      </p:sp>
      <p:sp>
        <p:nvSpPr>
          <p:cNvPr id="13316" name="Line 3"/>
          <p:cNvSpPr>
            <a:spLocks noChangeShapeType="1"/>
          </p:cNvSpPr>
          <p:nvPr/>
        </p:nvSpPr>
        <p:spPr bwMode="auto">
          <a:xfrm flipH="1">
            <a:off x="4572000" y="2667000"/>
            <a:ext cx="0" cy="2667000"/>
          </a:xfrm>
          <a:prstGeom prst="line">
            <a:avLst/>
          </a:prstGeom>
          <a:noFill/>
          <a:ln w="5715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17" name="Text Box 4"/>
          <p:cNvSpPr txBox="1">
            <a:spLocks noChangeArrowheads="1"/>
          </p:cNvSpPr>
          <p:nvPr/>
        </p:nvSpPr>
        <p:spPr bwMode="auto">
          <a:xfrm>
            <a:off x="533400" y="5481638"/>
            <a:ext cx="80772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algn="ctr"/>
            <a:r>
              <a:rPr lang="en-US" b="1" i="1">
                <a:solidFill>
                  <a:srgbClr val="000066"/>
                </a:solidFill>
                <a:latin typeface="Century Gothic" charset="0"/>
              </a:rPr>
              <a:t>Parasympathetic Pathway—Brake</a:t>
            </a:r>
            <a:endParaRPr lang="en-US" sz="2400" b="1">
              <a:solidFill>
                <a:srgbClr val="000066"/>
              </a:solidFill>
              <a:latin typeface="Century Gothic" charset="0"/>
            </a:endParaRPr>
          </a:p>
          <a:p>
            <a:pPr algn="ctr"/>
            <a:r>
              <a:rPr lang="en-US" sz="2000" b="1" i="1">
                <a:solidFill>
                  <a:srgbClr val="333399"/>
                </a:solidFill>
                <a:latin typeface="Century Gothic" charset="0"/>
              </a:rPr>
              <a:t>Low Effort/relaxation</a:t>
            </a:r>
          </a:p>
          <a:p>
            <a:pPr algn="ctr"/>
            <a:r>
              <a:rPr lang="en-US" sz="2000" i="1">
                <a:solidFill>
                  <a:srgbClr val="CC0066"/>
                </a:solidFill>
                <a:latin typeface="Century Gothic" charset="0"/>
              </a:rPr>
              <a:t>Acetylcholine</a:t>
            </a:r>
          </a:p>
        </p:txBody>
      </p:sp>
      <p:sp>
        <p:nvSpPr>
          <p:cNvPr id="13318" name="Text Box 5"/>
          <p:cNvSpPr txBox="1">
            <a:spLocks noChangeArrowheads="1"/>
          </p:cNvSpPr>
          <p:nvPr/>
        </p:nvSpPr>
        <p:spPr bwMode="auto">
          <a:xfrm>
            <a:off x="228600" y="17526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algn="ctr"/>
            <a:r>
              <a:rPr lang="en-US" b="1" i="1">
                <a:solidFill>
                  <a:srgbClr val="000066"/>
                </a:solidFill>
                <a:latin typeface="Century Gothic" charset="0"/>
              </a:rPr>
              <a:t>Sympathetic Pathway—Accelerator</a:t>
            </a:r>
          </a:p>
        </p:txBody>
      </p:sp>
      <p:sp>
        <p:nvSpPr>
          <p:cNvPr id="13319" name="Text Box 6"/>
          <p:cNvSpPr txBox="1">
            <a:spLocks noChangeArrowheads="1"/>
          </p:cNvSpPr>
          <p:nvPr/>
        </p:nvSpPr>
        <p:spPr bwMode="auto">
          <a:xfrm>
            <a:off x="381000" y="1673225"/>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algn="ctr"/>
            <a:endParaRPr lang="en-US" sz="2400" b="1">
              <a:solidFill>
                <a:srgbClr val="333399"/>
              </a:solidFill>
              <a:latin typeface="Century Gothic" charset="0"/>
            </a:endParaRPr>
          </a:p>
          <a:p>
            <a:pPr algn="ctr"/>
            <a:r>
              <a:rPr lang="en-US" sz="2000" b="1" i="1">
                <a:solidFill>
                  <a:srgbClr val="333399"/>
                </a:solidFill>
                <a:latin typeface="Century Gothic" charset="0"/>
              </a:rPr>
              <a:t>High Effort</a:t>
            </a:r>
          </a:p>
          <a:p>
            <a:pPr algn="ctr"/>
            <a:r>
              <a:rPr lang="en-US" sz="2000" i="1">
                <a:solidFill>
                  <a:srgbClr val="CC0066"/>
                </a:solidFill>
                <a:latin typeface="Century Gothic" charset="0"/>
              </a:rPr>
              <a:t>Adrenaline</a:t>
            </a:r>
            <a:endParaRPr lang="en-US" sz="2400">
              <a:solidFill>
                <a:srgbClr val="CC0066"/>
              </a:solidFill>
              <a:latin typeface="Century Gothic" charset="0"/>
            </a:endParaRP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fld id="{CB81284F-4906-EE44-BE03-C8C983C8AFF8}" type="slidenum">
              <a:rPr lang="en-US">
                <a:solidFill>
                  <a:srgbClr val="565569"/>
                </a:solidFill>
                <a:latin typeface="Century Gothic" charset="0"/>
              </a:rPr>
              <a:pPr eaLnBrk="1" hangingPunct="1"/>
              <a:t>8</a:t>
            </a:fld>
            <a:endParaRPr lang="en-US">
              <a:solidFill>
                <a:srgbClr val="565569"/>
              </a:solidFill>
              <a:latin typeface="Century Gothic" charset="0"/>
            </a:endParaRPr>
          </a:p>
        </p:txBody>
      </p:sp>
      <p:sp>
        <p:nvSpPr>
          <p:cNvPr id="38914" name="Rectangle 2"/>
          <p:cNvSpPr>
            <a:spLocks noGrp="1" noChangeArrowheads="1"/>
          </p:cNvSpPr>
          <p:nvPr>
            <p:ph type="title"/>
          </p:nvPr>
        </p:nvSpPr>
        <p:spPr>
          <a:xfrm>
            <a:off x="1219200" y="457200"/>
            <a:ext cx="8686800" cy="1143000"/>
          </a:xfrm>
        </p:spPr>
        <p:txBody>
          <a:bodyPr/>
          <a:lstStyle/>
          <a:p>
            <a:pPr eaLnBrk="1" hangingPunct="1"/>
            <a:r>
              <a:rPr lang="en-US" dirty="0">
                <a:latin typeface="Century Gothic" charset="0"/>
              </a:rPr>
              <a:t>Hormonal System</a:t>
            </a:r>
          </a:p>
        </p:txBody>
      </p:sp>
      <p:sp>
        <p:nvSpPr>
          <p:cNvPr id="38915" name="Line 3"/>
          <p:cNvSpPr>
            <a:spLocks noChangeShapeType="1"/>
          </p:cNvSpPr>
          <p:nvPr/>
        </p:nvSpPr>
        <p:spPr bwMode="auto">
          <a:xfrm flipH="1">
            <a:off x="1676400" y="3886200"/>
            <a:ext cx="5867400" cy="0"/>
          </a:xfrm>
          <a:prstGeom prst="line">
            <a:avLst/>
          </a:prstGeom>
          <a:noFill/>
          <a:ln w="5715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6" name="AutoShape 4" descr="Horizontal brick"/>
          <p:cNvSpPr>
            <a:spLocks noChangeArrowheads="1"/>
          </p:cNvSpPr>
          <p:nvPr/>
        </p:nvSpPr>
        <p:spPr bwMode="auto">
          <a:xfrm>
            <a:off x="4114800" y="3886200"/>
            <a:ext cx="838200" cy="914400"/>
          </a:xfrm>
          <a:prstGeom prst="triangle">
            <a:avLst>
              <a:gd name="adj" fmla="val 50000"/>
            </a:avLst>
          </a:prstGeom>
          <a:pattFill prst="horzBrick">
            <a:fgClr>
              <a:srgbClr val="CCECFF"/>
            </a:fgClr>
            <a:bgClr>
              <a:srgbClr val="FFFFFF"/>
            </a:bgClr>
          </a:pattFill>
          <a:ln w="9525">
            <a:solidFill>
              <a:srgbClr val="333399"/>
            </a:solidFill>
            <a:miter lim="800000"/>
            <a:headEnd/>
            <a:tailEnd/>
          </a:ln>
        </p:spPr>
        <p:txBody>
          <a:bodyPr wrap="none" anchor="ctr"/>
          <a:lstStyle/>
          <a:p>
            <a:endParaRPr lang="en-US"/>
          </a:p>
        </p:txBody>
      </p:sp>
      <p:sp>
        <p:nvSpPr>
          <p:cNvPr id="38917" name="Text Box 5"/>
          <p:cNvSpPr txBox="1">
            <a:spLocks noChangeArrowheads="1"/>
          </p:cNvSpPr>
          <p:nvPr/>
        </p:nvSpPr>
        <p:spPr bwMode="auto">
          <a:xfrm>
            <a:off x="1447800" y="3124200"/>
            <a:ext cx="1335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r>
              <a:rPr lang="en-US" sz="2400" b="1">
                <a:solidFill>
                  <a:srgbClr val="993366"/>
                </a:solidFill>
                <a:latin typeface="Arial" charset="0"/>
              </a:rPr>
              <a:t>Cortisol</a:t>
            </a:r>
            <a:endParaRPr lang="en-US" sz="2400" b="1">
              <a:solidFill>
                <a:srgbClr val="993366"/>
              </a:solidFill>
              <a:latin typeface="Times" charset="0"/>
            </a:endParaRPr>
          </a:p>
        </p:txBody>
      </p:sp>
      <p:sp>
        <p:nvSpPr>
          <p:cNvPr id="38918" name="Text Box 6"/>
          <p:cNvSpPr txBox="1">
            <a:spLocks noChangeArrowheads="1"/>
          </p:cNvSpPr>
          <p:nvPr/>
        </p:nvSpPr>
        <p:spPr bwMode="auto">
          <a:xfrm>
            <a:off x="6705600" y="3200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r>
              <a:rPr lang="en-US" sz="2400" b="1">
                <a:solidFill>
                  <a:srgbClr val="993366"/>
                </a:solidFill>
                <a:latin typeface="Arial" charset="0"/>
              </a:rPr>
              <a:t>DHEA</a:t>
            </a:r>
            <a:endParaRPr lang="en-US" sz="2400" b="1">
              <a:solidFill>
                <a:srgbClr val="993366"/>
              </a:solidFill>
              <a:latin typeface="Times" charset="0"/>
            </a:endParaRP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8915"/>
                                        </p:tgtEl>
                                        <p:attrNameLst>
                                          <p:attrName>style.visibility</p:attrName>
                                        </p:attrNameLst>
                                      </p:cBhvr>
                                      <p:to>
                                        <p:strVal val="visible"/>
                                      </p:to>
                                    </p:set>
                                    <p:animEffect transition="in" filter="fade">
                                      <p:cBhvr>
                                        <p:cTn id="11" dur="1000"/>
                                        <p:tgtEl>
                                          <p:spTgt spid="3891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8917"/>
                                        </p:tgtEl>
                                        <p:attrNameLst>
                                          <p:attrName>style.visibility</p:attrName>
                                        </p:attrNameLst>
                                      </p:cBhvr>
                                      <p:to>
                                        <p:strVal val="visible"/>
                                      </p:to>
                                    </p:set>
                                    <p:animEffect transition="in" filter="fade">
                                      <p:cBhvr>
                                        <p:cTn id="15" dur="1000"/>
                                        <p:tgtEl>
                                          <p:spTgt spid="38917"/>
                                        </p:tgtEl>
                                      </p:cBhvr>
                                    </p:animEffect>
                                  </p:childTnLst>
                                </p:cTn>
                              </p:par>
                            </p:childTnLst>
                          </p:cTn>
                        </p:par>
                        <p:par>
                          <p:cTn id="16" fill="hold" nodeType="afterGroup">
                            <p:stCondLst>
                              <p:cond delay="2000"/>
                            </p:stCondLst>
                            <p:childTnLst>
                              <p:par>
                                <p:cTn id="17" presetID="10" presetClass="entr" presetSubtype="0" fill="hold" grpId="0" nodeType="afterEffect">
                                  <p:stCondLst>
                                    <p:cond delay="1000"/>
                                  </p:stCondLst>
                                  <p:childTnLst>
                                    <p:set>
                                      <p:cBhvr>
                                        <p:cTn id="18" dur="1" fill="hold">
                                          <p:stCondLst>
                                            <p:cond delay="0"/>
                                          </p:stCondLst>
                                        </p:cTn>
                                        <p:tgtEl>
                                          <p:spTgt spid="38918"/>
                                        </p:tgtEl>
                                        <p:attrNameLst>
                                          <p:attrName>style.visibility</p:attrName>
                                        </p:attrNameLst>
                                      </p:cBhvr>
                                      <p:to>
                                        <p:strVal val="visible"/>
                                      </p:to>
                                    </p:set>
                                    <p:animEffect transition="in" filter="fade">
                                      <p:cBhvr>
                                        <p:cTn id="19" dur="1000"/>
                                        <p:tgtEl>
                                          <p:spTgt spid="38918"/>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animBg="1"/>
      <p:bldP spid="38916" grpId="0" animBg="1"/>
      <p:bldP spid="38917" grpId="0"/>
      <p:bldP spid="389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p:cNvSpPr>
            <a:spLocks noGrp="1"/>
          </p:cNvSpPr>
          <p:nvPr>
            <p:ph type="sldNum" sz="quarter" idx="10"/>
          </p:nvPr>
        </p:nvSpPr>
        <p:spPr/>
        <p:txBody>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eaLnBrk="1" hangingPunct="1"/>
            <a:fld id="{4813358D-090B-D74E-9CAB-78A006F3C855}" type="slidenum">
              <a:rPr lang="en-US">
                <a:solidFill>
                  <a:srgbClr val="565569"/>
                </a:solidFill>
                <a:latin typeface="Century Gothic" charset="0"/>
              </a:rPr>
              <a:pPr eaLnBrk="1" hangingPunct="1"/>
              <a:t>9</a:t>
            </a:fld>
            <a:endParaRPr lang="en-US">
              <a:solidFill>
                <a:srgbClr val="565569"/>
              </a:solidFill>
              <a:latin typeface="Century Gothic" charset="0"/>
            </a:endParaRPr>
          </a:p>
        </p:txBody>
      </p:sp>
      <p:sp>
        <p:nvSpPr>
          <p:cNvPr id="16387" name="Rectangle 2"/>
          <p:cNvSpPr>
            <a:spLocks noGrp="1" noChangeArrowheads="1"/>
          </p:cNvSpPr>
          <p:nvPr>
            <p:ph type="title"/>
          </p:nvPr>
        </p:nvSpPr>
        <p:spPr>
          <a:xfrm>
            <a:off x="990600" y="838200"/>
            <a:ext cx="7391400" cy="609600"/>
          </a:xfrm>
        </p:spPr>
        <p:txBody>
          <a:bodyPr/>
          <a:lstStyle/>
          <a:p>
            <a:pPr eaLnBrk="1" hangingPunct="1"/>
            <a:r>
              <a:rPr lang="en-US" sz="4000">
                <a:latin typeface="Century Gothic" charset="0"/>
              </a:rPr>
              <a:t>Your Emotional Landscape</a:t>
            </a:r>
          </a:p>
        </p:txBody>
      </p:sp>
      <p:sp>
        <p:nvSpPr>
          <p:cNvPr id="51203" name="Line 3"/>
          <p:cNvSpPr>
            <a:spLocks noChangeShapeType="1"/>
          </p:cNvSpPr>
          <p:nvPr/>
        </p:nvSpPr>
        <p:spPr bwMode="auto">
          <a:xfrm flipH="1">
            <a:off x="4432300" y="2438400"/>
            <a:ext cx="0" cy="3124200"/>
          </a:xfrm>
          <a:prstGeom prst="line">
            <a:avLst/>
          </a:prstGeom>
          <a:noFill/>
          <a:ln w="5715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04" name="Text Box 4"/>
          <p:cNvSpPr txBox="1">
            <a:spLocks noChangeArrowheads="1"/>
          </p:cNvSpPr>
          <p:nvPr/>
        </p:nvSpPr>
        <p:spPr bwMode="auto">
          <a:xfrm>
            <a:off x="3698875" y="1446213"/>
            <a:ext cx="15779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algn="ctr"/>
            <a:r>
              <a:rPr lang="en-US" b="1">
                <a:solidFill>
                  <a:srgbClr val="333399"/>
                </a:solidFill>
                <a:latin typeface="Century Gothic" charset="0"/>
              </a:rPr>
              <a:t>High Arousal</a:t>
            </a:r>
          </a:p>
          <a:p>
            <a:pPr algn="ctr"/>
            <a:r>
              <a:rPr lang="en-US" sz="1600" b="1" i="1">
                <a:solidFill>
                  <a:srgbClr val="990033"/>
                </a:solidFill>
                <a:latin typeface="Century Gothic" charset="0"/>
              </a:rPr>
              <a:t>High Energy</a:t>
            </a:r>
          </a:p>
          <a:p>
            <a:pPr algn="ctr"/>
            <a:r>
              <a:rPr lang="en-US" sz="1600" b="1" i="1">
                <a:solidFill>
                  <a:srgbClr val="990033"/>
                </a:solidFill>
                <a:latin typeface="Century Gothic" charset="0"/>
              </a:rPr>
              <a:t>Adrenaline</a:t>
            </a:r>
          </a:p>
          <a:p>
            <a:pPr algn="ctr"/>
            <a:endParaRPr lang="en-US" b="1">
              <a:solidFill>
                <a:srgbClr val="990033"/>
              </a:solidFill>
              <a:latin typeface="Century Gothic" charset="0"/>
            </a:endParaRPr>
          </a:p>
        </p:txBody>
      </p:sp>
      <p:sp>
        <p:nvSpPr>
          <p:cNvPr id="51205" name="Text Box 5"/>
          <p:cNvSpPr txBox="1">
            <a:spLocks noChangeArrowheads="1"/>
          </p:cNvSpPr>
          <p:nvPr/>
        </p:nvSpPr>
        <p:spPr bwMode="auto">
          <a:xfrm>
            <a:off x="3213100" y="5697538"/>
            <a:ext cx="240347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algn="ctr"/>
            <a:r>
              <a:rPr lang="en-US" b="1">
                <a:solidFill>
                  <a:srgbClr val="333399"/>
                </a:solidFill>
                <a:latin typeface="Century Gothic" charset="0"/>
              </a:rPr>
              <a:t>Low Arousal</a:t>
            </a:r>
          </a:p>
          <a:p>
            <a:pPr algn="ctr"/>
            <a:r>
              <a:rPr lang="en-US" sz="1600" b="1" i="1">
                <a:solidFill>
                  <a:srgbClr val="990033"/>
                </a:solidFill>
                <a:latin typeface="Century Gothic" charset="0"/>
              </a:rPr>
              <a:t>Low Energy</a:t>
            </a:r>
          </a:p>
          <a:p>
            <a:pPr algn="ctr"/>
            <a:r>
              <a:rPr lang="en-US" sz="1600" b="1" i="1">
                <a:solidFill>
                  <a:srgbClr val="990033"/>
                </a:solidFill>
                <a:latin typeface="Century Gothic" charset="0"/>
              </a:rPr>
              <a:t>Relaxation</a:t>
            </a:r>
            <a:endParaRPr lang="en-US" b="1">
              <a:solidFill>
                <a:srgbClr val="990033"/>
              </a:solidFill>
              <a:latin typeface="Century Gothic" charset="0"/>
            </a:endParaRPr>
          </a:p>
        </p:txBody>
      </p:sp>
      <p:sp>
        <p:nvSpPr>
          <p:cNvPr id="51206" name="Line 6"/>
          <p:cNvSpPr>
            <a:spLocks noChangeShapeType="1"/>
          </p:cNvSpPr>
          <p:nvPr/>
        </p:nvSpPr>
        <p:spPr bwMode="auto">
          <a:xfrm rot="16200000" flipH="1">
            <a:off x="4432300" y="1066800"/>
            <a:ext cx="0" cy="5943600"/>
          </a:xfrm>
          <a:prstGeom prst="line">
            <a:avLst/>
          </a:prstGeom>
          <a:noFill/>
          <a:ln w="5715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07" name="Text Box 7"/>
          <p:cNvSpPr txBox="1">
            <a:spLocks noChangeArrowheads="1"/>
          </p:cNvSpPr>
          <p:nvPr/>
        </p:nvSpPr>
        <p:spPr bwMode="auto">
          <a:xfrm rot="-5400000">
            <a:off x="276225" y="3582988"/>
            <a:ext cx="139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algn="ctr"/>
            <a:r>
              <a:rPr lang="en-US" b="1" i="1">
                <a:solidFill>
                  <a:srgbClr val="FF3300"/>
                </a:solidFill>
                <a:latin typeface="Century Gothic" charset="0"/>
              </a:rPr>
              <a:t>Stress Zone</a:t>
            </a:r>
          </a:p>
          <a:p>
            <a:pPr algn="ctr"/>
            <a:endParaRPr lang="en-US" b="1">
              <a:solidFill>
                <a:srgbClr val="FF3300"/>
              </a:solidFill>
              <a:latin typeface="Century Gothic" charset="0"/>
            </a:endParaRPr>
          </a:p>
        </p:txBody>
      </p:sp>
      <p:sp>
        <p:nvSpPr>
          <p:cNvPr id="51208" name="Text Box 8"/>
          <p:cNvSpPr txBox="1">
            <a:spLocks noChangeArrowheads="1"/>
          </p:cNvSpPr>
          <p:nvPr/>
        </p:nvSpPr>
        <p:spPr bwMode="auto">
          <a:xfrm rot="5400000">
            <a:off x="6911975" y="3781425"/>
            <a:ext cx="1935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pPr algn="ctr"/>
            <a:r>
              <a:rPr lang="en-US" b="1" i="1">
                <a:solidFill>
                  <a:srgbClr val="CC0066"/>
                </a:solidFill>
                <a:latin typeface="Century Gothic" charset="0"/>
              </a:rPr>
              <a:t>Stress Free Zone</a:t>
            </a:r>
            <a:endParaRPr lang="en-US" b="1">
              <a:solidFill>
                <a:srgbClr val="CC0066"/>
              </a:solidFill>
              <a:latin typeface="Century Gothic" charset="0"/>
            </a:endParaRPr>
          </a:p>
        </p:txBody>
      </p:sp>
      <p:sp>
        <p:nvSpPr>
          <p:cNvPr id="51211" name="Rectangle 11"/>
          <p:cNvSpPr>
            <a:spLocks noChangeArrowheads="1"/>
          </p:cNvSpPr>
          <p:nvPr/>
        </p:nvSpPr>
        <p:spPr bwMode="auto">
          <a:xfrm>
            <a:off x="1828800" y="4191000"/>
            <a:ext cx="5257800" cy="1371600"/>
          </a:xfrm>
          <a:prstGeom prst="rect">
            <a:avLst/>
          </a:prstGeom>
          <a:gradFill rotWithShape="1">
            <a:gsLst>
              <a:gs pos="0">
                <a:srgbClr val="FF7575">
                  <a:alpha val="56000"/>
                </a:srgbClr>
              </a:gs>
              <a:gs pos="100000">
                <a:srgbClr val="763636">
                  <a:alpha val="29999"/>
                </a:srgbClr>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12" name="Rectangle 12"/>
          <p:cNvSpPr>
            <a:spLocks noChangeArrowheads="1"/>
          </p:cNvSpPr>
          <p:nvPr/>
        </p:nvSpPr>
        <p:spPr bwMode="auto">
          <a:xfrm>
            <a:off x="4648200" y="2362200"/>
            <a:ext cx="2286000" cy="3200400"/>
          </a:xfrm>
          <a:prstGeom prst="rect">
            <a:avLst/>
          </a:prstGeom>
          <a:gradFill rotWithShape="1">
            <a:gsLst>
              <a:gs pos="0">
                <a:srgbClr val="753946"/>
              </a:gs>
              <a:gs pos="100000">
                <a:srgbClr val="FC7C97">
                  <a:alpha val="46001"/>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16" name="Rectangle 16" descr="Zig zag"/>
          <p:cNvSpPr>
            <a:spLocks noChangeArrowheads="1"/>
          </p:cNvSpPr>
          <p:nvPr/>
        </p:nvSpPr>
        <p:spPr bwMode="auto">
          <a:xfrm>
            <a:off x="2057400" y="2362200"/>
            <a:ext cx="2209800" cy="3200400"/>
          </a:xfrm>
          <a:prstGeom prst="rect">
            <a:avLst/>
          </a:prstGeom>
          <a:pattFill prst="zigZag">
            <a:fgClr>
              <a:srgbClr val="FF7575">
                <a:alpha val="45882"/>
              </a:srgbClr>
            </a:fgClr>
            <a:bgClr>
              <a:schemeClr val="tx1">
                <a:alpha val="45882"/>
              </a:schemeClr>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10" name="Text Box 10"/>
          <p:cNvSpPr txBox="1">
            <a:spLocks noChangeArrowheads="1"/>
          </p:cNvSpPr>
          <p:nvPr/>
        </p:nvSpPr>
        <p:spPr bwMode="auto">
          <a:xfrm>
            <a:off x="5562600" y="3702050"/>
            <a:ext cx="1766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r>
              <a:rPr lang="en-US" sz="1600" b="1">
                <a:solidFill>
                  <a:srgbClr val="CC0066"/>
                </a:solidFill>
                <a:latin typeface="Century Gothic" charset="0"/>
              </a:rPr>
              <a:t>Positive</a:t>
            </a:r>
            <a:r>
              <a:rPr lang="en-US" sz="1600" b="1">
                <a:solidFill>
                  <a:srgbClr val="FF0000"/>
                </a:solidFill>
                <a:latin typeface="Century Gothic" charset="0"/>
              </a:rPr>
              <a:t> </a:t>
            </a:r>
            <a:r>
              <a:rPr lang="en-US" sz="1600" b="1">
                <a:solidFill>
                  <a:srgbClr val="CC0066"/>
                </a:solidFill>
                <a:latin typeface="Century Gothic" charset="0"/>
              </a:rPr>
              <a:t>Emotion</a:t>
            </a:r>
            <a:endParaRPr lang="en-US" b="1">
              <a:solidFill>
                <a:srgbClr val="CC0066"/>
              </a:solidFill>
              <a:latin typeface="Century Gothic" charset="0"/>
            </a:endParaRPr>
          </a:p>
        </p:txBody>
      </p:sp>
      <p:sp>
        <p:nvSpPr>
          <p:cNvPr id="51209" name="Text Box 9"/>
          <p:cNvSpPr txBox="1">
            <a:spLocks noChangeArrowheads="1"/>
          </p:cNvSpPr>
          <p:nvPr/>
        </p:nvSpPr>
        <p:spPr bwMode="auto">
          <a:xfrm>
            <a:off x="1570038" y="3702050"/>
            <a:ext cx="1935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orte" charset="0"/>
                <a:ea typeface="ＭＳ Ｐゴシック" charset="0"/>
              </a:defRPr>
            </a:lvl1pPr>
            <a:lvl2pPr marL="742950" indent="-285750" eaLnBrk="0" hangingPunct="0">
              <a:defRPr>
                <a:solidFill>
                  <a:schemeClr val="tx1"/>
                </a:solidFill>
                <a:latin typeface="Forte" charset="0"/>
                <a:ea typeface="ＭＳ Ｐゴシック" charset="0"/>
              </a:defRPr>
            </a:lvl2pPr>
            <a:lvl3pPr marL="1143000" indent="-228600" eaLnBrk="0" hangingPunct="0">
              <a:defRPr>
                <a:solidFill>
                  <a:schemeClr val="tx1"/>
                </a:solidFill>
                <a:latin typeface="Forte" charset="0"/>
                <a:ea typeface="ＭＳ Ｐゴシック" charset="0"/>
              </a:defRPr>
            </a:lvl3pPr>
            <a:lvl4pPr marL="1600200" indent="-228600" eaLnBrk="0" hangingPunct="0">
              <a:defRPr>
                <a:solidFill>
                  <a:schemeClr val="tx1"/>
                </a:solidFill>
                <a:latin typeface="Forte" charset="0"/>
                <a:ea typeface="ＭＳ Ｐゴシック" charset="0"/>
              </a:defRPr>
            </a:lvl4pPr>
            <a:lvl5pPr marL="2057400" indent="-228600" eaLnBrk="0" hangingPunct="0">
              <a:defRPr>
                <a:solidFill>
                  <a:schemeClr val="tx1"/>
                </a:solidFill>
                <a:latin typeface="Forte" charset="0"/>
                <a:ea typeface="ＭＳ Ｐゴシック" charset="0"/>
              </a:defRPr>
            </a:lvl5pPr>
            <a:lvl6pPr marL="2514600" indent="-228600" eaLnBrk="0" fontAlgn="base" hangingPunct="0">
              <a:spcBef>
                <a:spcPct val="0"/>
              </a:spcBef>
              <a:spcAft>
                <a:spcPct val="0"/>
              </a:spcAft>
              <a:defRPr>
                <a:solidFill>
                  <a:schemeClr val="tx1"/>
                </a:solidFill>
                <a:latin typeface="Forte" charset="0"/>
                <a:ea typeface="ＭＳ Ｐゴシック" charset="0"/>
              </a:defRPr>
            </a:lvl6pPr>
            <a:lvl7pPr marL="2971800" indent="-228600" eaLnBrk="0" fontAlgn="base" hangingPunct="0">
              <a:spcBef>
                <a:spcPct val="0"/>
              </a:spcBef>
              <a:spcAft>
                <a:spcPct val="0"/>
              </a:spcAft>
              <a:defRPr>
                <a:solidFill>
                  <a:schemeClr val="tx1"/>
                </a:solidFill>
                <a:latin typeface="Forte" charset="0"/>
                <a:ea typeface="ＭＳ Ｐゴシック" charset="0"/>
              </a:defRPr>
            </a:lvl7pPr>
            <a:lvl8pPr marL="3429000" indent="-228600" eaLnBrk="0" fontAlgn="base" hangingPunct="0">
              <a:spcBef>
                <a:spcPct val="0"/>
              </a:spcBef>
              <a:spcAft>
                <a:spcPct val="0"/>
              </a:spcAft>
              <a:defRPr>
                <a:solidFill>
                  <a:schemeClr val="tx1"/>
                </a:solidFill>
                <a:latin typeface="Forte" charset="0"/>
                <a:ea typeface="ＭＳ Ｐゴシック" charset="0"/>
              </a:defRPr>
            </a:lvl8pPr>
            <a:lvl9pPr marL="3886200" indent="-228600" eaLnBrk="0" fontAlgn="base" hangingPunct="0">
              <a:spcBef>
                <a:spcPct val="0"/>
              </a:spcBef>
              <a:spcAft>
                <a:spcPct val="0"/>
              </a:spcAft>
              <a:defRPr>
                <a:solidFill>
                  <a:schemeClr val="tx1"/>
                </a:solidFill>
                <a:latin typeface="Forte" charset="0"/>
                <a:ea typeface="ＭＳ Ｐゴシック" charset="0"/>
              </a:defRPr>
            </a:lvl9pPr>
          </a:lstStyle>
          <a:p>
            <a:r>
              <a:rPr lang="en-US" sz="1600" b="1">
                <a:solidFill>
                  <a:srgbClr val="FF3300"/>
                </a:solidFill>
                <a:latin typeface="Century Gothic" charset="0"/>
              </a:rPr>
              <a:t>Negative Emotion</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fade">
                                      <p:cBhvr>
                                        <p:cTn id="7" dur="2000"/>
                                        <p:tgtEl>
                                          <p:spTgt spid="512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04"/>
                                        </p:tgtEl>
                                        <p:attrNameLst>
                                          <p:attrName>style.visibility</p:attrName>
                                        </p:attrNameLst>
                                      </p:cBhvr>
                                      <p:to>
                                        <p:strVal val="visible"/>
                                      </p:to>
                                    </p:set>
                                    <p:animEffect transition="in" filter="fade">
                                      <p:cBhvr>
                                        <p:cTn id="10" dur="2000"/>
                                        <p:tgtEl>
                                          <p:spTgt spid="5120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205"/>
                                        </p:tgtEl>
                                        <p:attrNameLst>
                                          <p:attrName>style.visibility</p:attrName>
                                        </p:attrNameLst>
                                      </p:cBhvr>
                                      <p:to>
                                        <p:strVal val="visible"/>
                                      </p:to>
                                    </p:set>
                                    <p:animEffect transition="in" filter="fade">
                                      <p:cBhvr>
                                        <p:cTn id="13" dur="2000"/>
                                        <p:tgtEl>
                                          <p:spTgt spid="512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206"/>
                                        </p:tgtEl>
                                        <p:attrNameLst>
                                          <p:attrName>style.visibility</p:attrName>
                                        </p:attrNameLst>
                                      </p:cBhvr>
                                      <p:to>
                                        <p:strVal val="visible"/>
                                      </p:to>
                                    </p:set>
                                    <p:animEffect transition="in" filter="fade">
                                      <p:cBhvr>
                                        <p:cTn id="16" dur="2000"/>
                                        <p:tgtEl>
                                          <p:spTgt spid="5120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207"/>
                                        </p:tgtEl>
                                        <p:attrNameLst>
                                          <p:attrName>style.visibility</p:attrName>
                                        </p:attrNameLst>
                                      </p:cBhvr>
                                      <p:to>
                                        <p:strVal val="visible"/>
                                      </p:to>
                                    </p:set>
                                    <p:animEffect transition="in" filter="fade">
                                      <p:cBhvr>
                                        <p:cTn id="19" dur="2000"/>
                                        <p:tgtEl>
                                          <p:spTgt spid="5120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208"/>
                                        </p:tgtEl>
                                        <p:attrNameLst>
                                          <p:attrName>style.visibility</p:attrName>
                                        </p:attrNameLst>
                                      </p:cBhvr>
                                      <p:to>
                                        <p:strVal val="visible"/>
                                      </p:to>
                                    </p:set>
                                    <p:animEffect transition="in" filter="fade">
                                      <p:cBhvr>
                                        <p:cTn id="22" dur="2000"/>
                                        <p:tgtEl>
                                          <p:spTgt spid="5120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209"/>
                                        </p:tgtEl>
                                        <p:attrNameLst>
                                          <p:attrName>style.visibility</p:attrName>
                                        </p:attrNameLst>
                                      </p:cBhvr>
                                      <p:to>
                                        <p:strVal val="visible"/>
                                      </p:to>
                                    </p:set>
                                    <p:animEffect transition="in" filter="fade">
                                      <p:cBhvr>
                                        <p:cTn id="25" dur="2000"/>
                                        <p:tgtEl>
                                          <p:spTgt spid="5120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210"/>
                                        </p:tgtEl>
                                        <p:attrNameLst>
                                          <p:attrName>style.visibility</p:attrName>
                                        </p:attrNameLst>
                                      </p:cBhvr>
                                      <p:to>
                                        <p:strVal val="visible"/>
                                      </p:to>
                                    </p:set>
                                    <p:animEffect transition="in" filter="fade">
                                      <p:cBhvr>
                                        <p:cTn id="28" dur="2000"/>
                                        <p:tgtEl>
                                          <p:spTgt spid="512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51216"/>
                                        </p:tgtEl>
                                        <p:attrNameLst>
                                          <p:attrName>style.visibility</p:attrName>
                                        </p:attrNameLst>
                                      </p:cBhvr>
                                      <p:to>
                                        <p:strVal val="visible"/>
                                      </p:to>
                                    </p:set>
                                    <p:animEffect transition="in" filter="wipe(right)">
                                      <p:cBhvr>
                                        <p:cTn id="33" dur="500"/>
                                        <p:tgtEl>
                                          <p:spTgt spid="512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1211"/>
                                        </p:tgtEl>
                                        <p:attrNameLst>
                                          <p:attrName>style.visibility</p:attrName>
                                        </p:attrNameLst>
                                      </p:cBhvr>
                                      <p:to>
                                        <p:strVal val="visible"/>
                                      </p:to>
                                    </p:set>
                                    <p:animEffect transition="in" filter="wipe(down)">
                                      <p:cBhvr>
                                        <p:cTn id="38" dur="500"/>
                                        <p:tgtEl>
                                          <p:spTgt spid="512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grpId="1" nodeType="clickEffect">
                                  <p:stCondLst>
                                    <p:cond delay="0"/>
                                  </p:stCondLst>
                                  <p:childTnLst>
                                    <p:animEffect transition="out" filter="fade">
                                      <p:cBhvr>
                                        <p:cTn id="42" dur="1000"/>
                                        <p:tgtEl>
                                          <p:spTgt spid="51211"/>
                                        </p:tgtEl>
                                      </p:cBhvr>
                                    </p:animEffect>
                                    <p:set>
                                      <p:cBhvr>
                                        <p:cTn id="43" dur="1" fill="hold">
                                          <p:stCondLst>
                                            <p:cond delay="999"/>
                                          </p:stCondLst>
                                        </p:cTn>
                                        <p:tgtEl>
                                          <p:spTgt spid="51211"/>
                                        </p:tgtEl>
                                        <p:attrNameLst>
                                          <p:attrName>style.visibility</p:attrName>
                                        </p:attrNameLst>
                                      </p:cBhvr>
                                      <p:to>
                                        <p:strVal val="hidden"/>
                                      </p:to>
                                    </p:set>
                                  </p:childTnLst>
                                </p:cTn>
                              </p:par>
                              <p:par>
                                <p:cTn id="44" presetID="22" presetClass="entr" presetSubtype="8" fill="hold" grpId="0" nodeType="withEffect">
                                  <p:stCondLst>
                                    <p:cond delay="0"/>
                                  </p:stCondLst>
                                  <p:childTnLst>
                                    <p:set>
                                      <p:cBhvr>
                                        <p:cTn id="45" dur="1" fill="hold">
                                          <p:stCondLst>
                                            <p:cond delay="0"/>
                                          </p:stCondLst>
                                        </p:cTn>
                                        <p:tgtEl>
                                          <p:spTgt spid="51212"/>
                                        </p:tgtEl>
                                        <p:attrNameLst>
                                          <p:attrName>style.visibility</p:attrName>
                                        </p:attrNameLst>
                                      </p:cBhvr>
                                      <p:to>
                                        <p:strVal val="visible"/>
                                      </p:to>
                                    </p:set>
                                    <p:animEffect transition="in" filter="wipe(left)">
                                      <p:cBhvr>
                                        <p:cTn id="46" dur="500"/>
                                        <p:tgtEl>
                                          <p:spTgt spid="51212"/>
                                        </p:tgtEl>
                                      </p:cBhvr>
                                    </p:animEffect>
                                  </p:childTnLst>
                                </p:cTn>
                              </p:par>
                              <p:par>
                                <p:cTn id="47" presetID="22" presetClass="exit" presetSubtype="8" fill="hold" grpId="1" nodeType="withEffect">
                                  <p:stCondLst>
                                    <p:cond delay="0"/>
                                  </p:stCondLst>
                                  <p:childTnLst>
                                    <p:animEffect transition="out" filter="wipe(left)">
                                      <p:cBhvr>
                                        <p:cTn id="48" dur="500"/>
                                        <p:tgtEl>
                                          <p:spTgt spid="51216"/>
                                        </p:tgtEl>
                                      </p:cBhvr>
                                    </p:animEffect>
                                    <p:set>
                                      <p:cBhvr>
                                        <p:cTn id="49" dur="1" fill="hold">
                                          <p:stCondLst>
                                            <p:cond delay="499"/>
                                          </p:stCondLst>
                                        </p:cTn>
                                        <p:tgtEl>
                                          <p:spTgt spid="512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P spid="51204" grpId="0"/>
      <p:bldP spid="51205" grpId="0"/>
      <p:bldP spid="51206" grpId="0" animBg="1"/>
      <p:bldP spid="51207" grpId="0"/>
      <p:bldP spid="51208" grpId="0"/>
      <p:bldP spid="51211" grpId="0" animBg="1"/>
      <p:bldP spid="51211" grpId="1" animBg="1"/>
      <p:bldP spid="51212" grpId="0" animBg="1"/>
      <p:bldP spid="51216" grpId="0" animBg="1"/>
      <p:bldP spid="51216" grpId="1" animBg="1"/>
      <p:bldP spid="51210" grpId="0"/>
      <p:bldP spid="51209"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FSU template">
  <a:themeElements>
    <a:clrScheme name="FSUCOM template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FSUCOM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FSUCOM template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SUCOM template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FSUCOM template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SUCOM template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FSUCOM template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FSUCOM template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FSUCOM template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FSUCOM template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FSUCOM template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FSU template.potx</Template>
  <TotalTime>931</TotalTime>
  <Words>4580</Words>
  <Application>Microsoft Macintosh PowerPoint</Application>
  <PresentationFormat>On-screen Show (4:3)</PresentationFormat>
  <Paragraphs>388</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FSU template</vt:lpstr>
      <vt:lpstr>Stress</vt:lpstr>
      <vt:lpstr>The Stress Zone</vt:lpstr>
      <vt:lpstr>PowerPoint Presentation</vt:lpstr>
      <vt:lpstr>PowerPoint Presentation</vt:lpstr>
      <vt:lpstr>PowerPoint Presentation</vt:lpstr>
      <vt:lpstr>PowerPoint Presentation</vt:lpstr>
      <vt:lpstr>Autonomic Nervous System</vt:lpstr>
      <vt:lpstr>Hormonal System</vt:lpstr>
      <vt:lpstr>Your Emotional Landscape</vt:lpstr>
      <vt:lpstr>High Cortisol:Low DHEA</vt:lpstr>
      <vt:lpstr>High Cortisol: Low DHEA</vt:lpstr>
      <vt:lpstr>Effects of Chronic Stress</vt:lpstr>
      <vt:lpstr>Psychoneuroimmunology </vt:lpstr>
      <vt:lpstr>Stress and Wound Healing</vt:lpstr>
      <vt:lpstr>Chronic Stress &amp; Heart Disease</vt:lpstr>
      <vt:lpstr>Prevention</vt:lpstr>
      <vt:lpstr>“Rethinking”</vt:lpstr>
      <vt:lpstr>Managing Your Stress Response</vt:lpstr>
      <vt:lpstr>Mindfulness Meditation</vt:lpstr>
      <vt:lpstr>PowerPoint Presentation</vt:lpstr>
      <vt:lpstr>Heart Rate Variability (HRV)</vt:lpstr>
      <vt:lpstr>Changing Heart Rhythms</vt:lpstr>
      <vt:lpstr>Neutral Tool</vt:lpstr>
      <vt:lpstr>Quick Coherence® Technique</vt:lpstr>
      <vt:lpstr>PowerPoint Presentation</vt:lpstr>
      <vt:lpstr>PowerPoint Presentation</vt:lpstr>
      <vt:lpstr>References</vt:lpstr>
    </vt:vector>
  </TitlesOfParts>
  <Company>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Methods to Reduce Medications in Older Patients</dc:title>
  <dc:creator>Ken Brummel-Smith</dc:creator>
  <cp:lastModifiedBy>Ken Brummel-Smith</cp:lastModifiedBy>
  <cp:revision>33</cp:revision>
  <dcterms:created xsi:type="dcterms:W3CDTF">2006-12-03T20:47:09Z</dcterms:created>
  <dcterms:modified xsi:type="dcterms:W3CDTF">2014-10-28T20:35:07Z</dcterms:modified>
</cp:coreProperties>
</file>